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2" r:id="rId4"/>
  </p:sldMasterIdLst>
  <p:notesMasterIdLst>
    <p:notesMasterId r:id="rId45"/>
  </p:notesMasterIdLst>
  <p:handoutMasterIdLst>
    <p:handoutMasterId r:id="rId46"/>
  </p:handoutMasterIdLst>
  <p:sldIdLst>
    <p:sldId id="1177" r:id="rId5"/>
    <p:sldId id="1229" r:id="rId6"/>
    <p:sldId id="1191" r:id="rId7"/>
    <p:sldId id="1192" r:id="rId8"/>
    <p:sldId id="1193" r:id="rId9"/>
    <p:sldId id="1200" r:id="rId10"/>
    <p:sldId id="1201" r:id="rId11"/>
    <p:sldId id="1202" r:id="rId12"/>
    <p:sldId id="1203" r:id="rId13"/>
    <p:sldId id="1204" r:id="rId14"/>
    <p:sldId id="1206" r:id="rId15"/>
    <p:sldId id="1205" r:id="rId16"/>
    <p:sldId id="1197" r:id="rId17"/>
    <p:sldId id="1198" r:id="rId18"/>
    <p:sldId id="1196" r:id="rId19"/>
    <p:sldId id="1199" r:id="rId20"/>
    <p:sldId id="1215" r:id="rId21"/>
    <p:sldId id="1216" r:id="rId22"/>
    <p:sldId id="1225" r:id="rId23"/>
    <p:sldId id="1219" r:id="rId24"/>
    <p:sldId id="1220" r:id="rId25"/>
    <p:sldId id="1221" r:id="rId26"/>
    <p:sldId id="1222" r:id="rId27"/>
    <p:sldId id="1224" r:id="rId28"/>
    <p:sldId id="1230" r:id="rId29"/>
    <p:sldId id="1232" r:id="rId30"/>
    <p:sldId id="1231" r:id="rId31"/>
    <p:sldId id="1234" r:id="rId32"/>
    <p:sldId id="1223" r:id="rId33"/>
    <p:sldId id="1227" r:id="rId34"/>
    <p:sldId id="1214" r:id="rId35"/>
    <p:sldId id="1228" r:id="rId36"/>
    <p:sldId id="1233" r:id="rId37"/>
    <p:sldId id="1236" r:id="rId38"/>
    <p:sldId id="1237" r:id="rId39"/>
    <p:sldId id="1239" r:id="rId40"/>
    <p:sldId id="1238" r:id="rId41"/>
    <p:sldId id="1217" r:id="rId42"/>
    <p:sldId id="1235" r:id="rId43"/>
    <p:sldId id="1190"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9">
          <p15:clr>
            <a:srgbClr val="A4A3A4"/>
          </p15:clr>
        </p15:guide>
        <p15:guide id="2" orient="horz" pos="2491">
          <p15:clr>
            <a:srgbClr val="A4A3A4"/>
          </p15:clr>
        </p15:guide>
        <p15:guide id="3" orient="horz" pos="187">
          <p15:clr>
            <a:srgbClr val="A4A3A4"/>
          </p15:clr>
        </p15:guide>
        <p15:guide id="4" orient="horz" pos="4219">
          <p15:clr>
            <a:srgbClr val="A4A3A4"/>
          </p15:clr>
        </p15:guide>
        <p15:guide id="5" orient="horz" pos="3643">
          <p15:clr>
            <a:srgbClr val="A4A3A4"/>
          </p15:clr>
        </p15:guide>
        <p15:guide id="6" orient="horz" pos="763">
          <p15:clr>
            <a:srgbClr val="A4A3A4"/>
          </p15:clr>
        </p15:guide>
        <p15:guide id="7" orient="horz" pos="1915">
          <p15:clr>
            <a:srgbClr val="A4A3A4"/>
          </p15:clr>
        </p15:guide>
        <p15:guide id="8" orient="horz" pos="3067">
          <p15:clr>
            <a:srgbClr val="A4A3A4"/>
          </p15:clr>
        </p15:guide>
        <p15:guide id="9" pos="1325">
          <p15:clr>
            <a:srgbClr val="A4A3A4"/>
          </p15:clr>
        </p15:guide>
        <p15:guide id="10" pos="7085">
          <p15:clr>
            <a:srgbClr val="A4A3A4"/>
          </p15:clr>
        </p15:guide>
        <p15:guide id="11" pos="2477">
          <p15:clr>
            <a:srgbClr val="A4A3A4"/>
          </p15:clr>
        </p15:guide>
        <p15:guide id="12" pos="4781">
          <p15:clr>
            <a:srgbClr val="A4A3A4"/>
          </p15:clr>
        </p15:guide>
        <p15:guide id="13" pos="3629">
          <p15:clr>
            <a:srgbClr val="A4A3A4"/>
          </p15:clr>
        </p15:guide>
        <p15:guide id="14" pos="5933">
          <p15:clr>
            <a:srgbClr val="A4A3A4"/>
          </p15:clr>
        </p15:guide>
        <p15:guide id="15" pos="173">
          <p15:clr>
            <a:srgbClr val="A4A3A4"/>
          </p15:clr>
        </p15:guide>
        <p15:guide id="16" pos="7663">
          <p15:clr>
            <a:srgbClr val="A4A3A4"/>
          </p15:clr>
        </p15:guide>
        <p15:guide id="17" pos="749">
          <p15:clr>
            <a:srgbClr val="A4A3A4"/>
          </p15:clr>
        </p15:guide>
        <p15:guide id="18" pos="1901">
          <p15:clr>
            <a:srgbClr val="A4A3A4"/>
          </p15:clr>
        </p15:guide>
        <p15:guide id="19" pos="3053">
          <p15:clr>
            <a:srgbClr val="A4A3A4"/>
          </p15:clr>
        </p15:guide>
        <p15:guide id="20" pos="4205">
          <p15:clr>
            <a:srgbClr val="A4A3A4"/>
          </p15:clr>
        </p15:guide>
        <p15:guide id="21" pos="5357">
          <p15:clr>
            <a:srgbClr val="A4A3A4"/>
          </p15:clr>
        </p15:guide>
        <p15:guide id="22" pos="650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5F5F5F"/>
    <a:srgbClr val="0072C6"/>
    <a:srgbClr val="0000FF"/>
    <a:srgbClr val="00FF00"/>
    <a:srgbClr val="FF0000"/>
    <a:srgbClr val="004C9A"/>
    <a:srgbClr val="505050"/>
    <a:srgbClr val="00BCF2"/>
    <a:srgbClr val="68217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5238" autoAdjust="0"/>
  </p:normalViewPr>
  <p:slideViewPr>
    <p:cSldViewPr snapToGrid="0">
      <p:cViewPr varScale="1">
        <p:scale>
          <a:sx n="73" d="100"/>
          <a:sy n="73" d="100"/>
        </p:scale>
        <p:origin x="348" y="66"/>
      </p:cViewPr>
      <p:guideLst>
        <p:guide orient="horz" pos="1339"/>
        <p:guide orient="horz" pos="2491"/>
        <p:guide orient="horz" pos="187"/>
        <p:guide orient="horz" pos="4219"/>
        <p:guide orient="horz" pos="3643"/>
        <p:guide orient="horz" pos="763"/>
        <p:guide orient="horz" pos="1915"/>
        <p:guide orient="horz" pos="3067"/>
        <p:guide pos="1325"/>
        <p:guide pos="7085"/>
        <p:guide pos="2477"/>
        <p:guide pos="4781"/>
        <p:guide pos="3629"/>
        <p:guide pos="5933"/>
        <p:guide pos="173"/>
        <p:guide pos="7663"/>
        <p:guide pos="749"/>
        <p:guide pos="1901"/>
        <p:guide pos="3053"/>
        <p:guide pos="4205"/>
        <p:guide pos="5357"/>
        <p:guide pos="6509"/>
      </p:guideLst>
    </p:cSldViewPr>
  </p:slideViewPr>
  <p:notesTextViewPr>
    <p:cViewPr>
      <p:scale>
        <a:sx n="100" d="100"/>
        <a:sy n="100" d="100"/>
      </p:scale>
      <p:origin x="0" y="0"/>
    </p:cViewPr>
  </p:notesTextViewPr>
  <p:sorterViewPr>
    <p:cViewPr varScale="1">
      <p:scale>
        <a:sx n="1" d="1"/>
        <a:sy n="1" d="1"/>
      </p:scale>
      <p:origin x="0" y="2491"/>
    </p:cViewPr>
  </p:sorterViewPr>
  <p:notesViewPr>
    <p:cSldViewPr snapToGrid="0" showGuides="1">
      <p:cViewPr>
        <p:scale>
          <a:sx n="268" d="100"/>
          <a:sy n="268" d="100"/>
        </p:scale>
        <p:origin x="-86" y="103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A0B16E-9483-48DC-9D39-3C7A272ED072}" type="doc">
      <dgm:prSet loTypeId="urn:microsoft.com/office/officeart/2005/8/layout/process1" loCatId="process" qsTypeId="urn:microsoft.com/office/officeart/2005/8/quickstyle/simple1" qsCatId="simple" csTypeId="urn:microsoft.com/office/officeart/2005/8/colors/accent1_2" csCatId="accent1" phldr="1"/>
      <dgm:spPr/>
    </dgm:pt>
    <dgm:pt modelId="{B9E5CB7B-8F56-4FEE-9928-8229B2FDFD6E}">
      <dgm:prSet phldrT="[Text]"/>
      <dgm:spPr/>
      <dgm:t>
        <a:bodyPr/>
        <a:lstStyle/>
        <a:p>
          <a:r>
            <a:rPr lang="en-US" dirty="0" smtClean="0"/>
            <a:t>Wait</a:t>
          </a:r>
          <a:endParaRPr lang="en-US" dirty="0"/>
        </a:p>
      </dgm:t>
    </dgm:pt>
    <dgm:pt modelId="{A8F04628-650F-4B3B-BCA5-5D4441B49503}" type="parTrans" cxnId="{3A1D5690-D6EF-486C-89E8-25F0206677CA}">
      <dgm:prSet/>
      <dgm:spPr/>
      <dgm:t>
        <a:bodyPr/>
        <a:lstStyle/>
        <a:p>
          <a:endParaRPr lang="en-US"/>
        </a:p>
      </dgm:t>
    </dgm:pt>
    <dgm:pt modelId="{E2C3234B-A309-410D-85C3-458EB0386EAE}" type="sibTrans" cxnId="{3A1D5690-D6EF-486C-89E8-25F0206677CA}">
      <dgm:prSet/>
      <dgm:spPr>
        <a:ln w="9525"/>
      </dgm:spPr>
      <dgm:t>
        <a:bodyPr/>
        <a:lstStyle/>
        <a:p>
          <a:endParaRPr lang="en-US"/>
        </a:p>
      </dgm:t>
    </dgm:pt>
    <dgm:pt modelId="{FD6B5B33-68A3-4EFB-9043-0DAA934D1E1A}">
      <dgm:prSet phldrT="[Text]"/>
      <dgm:spPr/>
      <dgm:t>
        <a:bodyPr/>
        <a:lstStyle/>
        <a:p>
          <a:r>
            <a:rPr lang="en-US" dirty="0" smtClean="0"/>
            <a:t>Schedule</a:t>
          </a:r>
          <a:endParaRPr lang="en-US" dirty="0"/>
        </a:p>
      </dgm:t>
    </dgm:pt>
    <dgm:pt modelId="{98E81CAB-EE93-43BF-97E0-C9C84C134CFD}" type="parTrans" cxnId="{CCA95291-261B-47F6-A54E-0CD8C8566D0A}">
      <dgm:prSet/>
      <dgm:spPr/>
      <dgm:t>
        <a:bodyPr/>
        <a:lstStyle/>
        <a:p>
          <a:endParaRPr lang="en-US"/>
        </a:p>
      </dgm:t>
    </dgm:pt>
    <dgm:pt modelId="{9EA92A23-9F45-4C18-A110-A73B958BE723}" type="sibTrans" cxnId="{CCA95291-261B-47F6-A54E-0CD8C8566D0A}">
      <dgm:prSet/>
      <dgm:spPr/>
      <dgm:t>
        <a:bodyPr/>
        <a:lstStyle/>
        <a:p>
          <a:endParaRPr lang="en-US"/>
        </a:p>
      </dgm:t>
    </dgm:pt>
    <dgm:pt modelId="{17A8E896-67DA-4799-A024-5F60B6C81F59}">
      <dgm:prSet/>
      <dgm:spPr/>
      <dgm:t>
        <a:bodyPr/>
        <a:lstStyle/>
        <a:p>
          <a:r>
            <a:rPr lang="en-US" dirty="0" smtClean="0"/>
            <a:t>Apply</a:t>
          </a:r>
          <a:endParaRPr lang="en-US" dirty="0"/>
        </a:p>
      </dgm:t>
    </dgm:pt>
    <dgm:pt modelId="{1369A402-5014-4FD3-A927-714976896AD1}" type="sibTrans" cxnId="{6D9C79AE-C935-4D3A-B98E-DB89B29039F5}">
      <dgm:prSet/>
      <dgm:spPr>
        <a:ln w="9525"/>
      </dgm:spPr>
      <dgm:t>
        <a:bodyPr/>
        <a:lstStyle/>
        <a:p>
          <a:endParaRPr lang="en-US"/>
        </a:p>
      </dgm:t>
    </dgm:pt>
    <dgm:pt modelId="{A00297FC-EC46-4F99-8EE3-31E039381C9B}" type="parTrans" cxnId="{6D9C79AE-C935-4D3A-B98E-DB89B29039F5}">
      <dgm:prSet/>
      <dgm:spPr/>
      <dgm:t>
        <a:bodyPr/>
        <a:lstStyle/>
        <a:p>
          <a:endParaRPr lang="en-US"/>
        </a:p>
      </dgm:t>
    </dgm:pt>
    <dgm:pt modelId="{AF65AA20-A605-4BFE-91A6-6FEB3B60220D}" type="pres">
      <dgm:prSet presAssocID="{9AA0B16E-9483-48DC-9D39-3C7A272ED072}" presName="Name0" presStyleCnt="0">
        <dgm:presLayoutVars>
          <dgm:dir/>
          <dgm:resizeHandles val="exact"/>
        </dgm:presLayoutVars>
      </dgm:prSet>
      <dgm:spPr/>
    </dgm:pt>
    <dgm:pt modelId="{0690FC25-7171-4E52-8CD7-84F36E66DBD1}" type="pres">
      <dgm:prSet presAssocID="{B9E5CB7B-8F56-4FEE-9928-8229B2FDFD6E}" presName="node" presStyleLbl="node1" presStyleIdx="0" presStyleCnt="3">
        <dgm:presLayoutVars>
          <dgm:bulletEnabled val="1"/>
        </dgm:presLayoutVars>
      </dgm:prSet>
      <dgm:spPr/>
      <dgm:t>
        <a:bodyPr/>
        <a:lstStyle/>
        <a:p>
          <a:endParaRPr lang="en-US"/>
        </a:p>
      </dgm:t>
    </dgm:pt>
    <dgm:pt modelId="{53F0F23A-462B-4EFA-BCC5-8975FD46C53D}" type="pres">
      <dgm:prSet presAssocID="{E2C3234B-A309-410D-85C3-458EB0386EAE}" presName="sibTrans" presStyleLbl="sibTrans2D1" presStyleIdx="0" presStyleCnt="2" custScaleX="188021" custScaleY="74078" custLinFactNeighborX="-4949" custLinFactNeighborY="0"/>
      <dgm:spPr>
        <a:prstGeom prst="leftRightArrow">
          <a:avLst/>
        </a:prstGeom>
      </dgm:spPr>
      <dgm:t>
        <a:bodyPr/>
        <a:lstStyle/>
        <a:p>
          <a:endParaRPr lang="en-US"/>
        </a:p>
      </dgm:t>
    </dgm:pt>
    <dgm:pt modelId="{84F8A7B0-4ACB-455D-9B93-4149AA9D6514}" type="pres">
      <dgm:prSet presAssocID="{E2C3234B-A309-410D-85C3-458EB0386EAE}" presName="connectorText" presStyleLbl="sibTrans2D1" presStyleIdx="0" presStyleCnt="2"/>
      <dgm:spPr/>
      <dgm:t>
        <a:bodyPr/>
        <a:lstStyle/>
        <a:p>
          <a:endParaRPr lang="en-US"/>
        </a:p>
      </dgm:t>
    </dgm:pt>
    <dgm:pt modelId="{22C0170E-BF8E-48D1-BA39-27A3E889CBF0}" type="pres">
      <dgm:prSet presAssocID="{17A8E896-67DA-4799-A024-5F60B6C81F59}" presName="node" presStyleLbl="node1" presStyleIdx="1" presStyleCnt="3">
        <dgm:presLayoutVars>
          <dgm:bulletEnabled val="1"/>
        </dgm:presLayoutVars>
      </dgm:prSet>
      <dgm:spPr/>
      <dgm:t>
        <a:bodyPr/>
        <a:lstStyle/>
        <a:p>
          <a:endParaRPr lang="en-US"/>
        </a:p>
      </dgm:t>
    </dgm:pt>
    <dgm:pt modelId="{9CAF2ED9-C76D-46DB-9674-25C802ACED3A}" type="pres">
      <dgm:prSet presAssocID="{1369A402-5014-4FD3-A927-714976896AD1}" presName="sibTrans" presStyleLbl="sibTrans2D1" presStyleIdx="1" presStyleCnt="2" custScaleX="188021" custScaleY="74078" custLinFactNeighborX="-4949" custLinFactNeighborY="0"/>
      <dgm:spPr>
        <a:prstGeom prst="leftRightArrow">
          <a:avLst/>
        </a:prstGeom>
      </dgm:spPr>
      <dgm:t>
        <a:bodyPr/>
        <a:lstStyle/>
        <a:p>
          <a:endParaRPr lang="en-US"/>
        </a:p>
      </dgm:t>
    </dgm:pt>
    <dgm:pt modelId="{63C0DBC8-802F-4E9B-933C-92623529ABAA}" type="pres">
      <dgm:prSet presAssocID="{1369A402-5014-4FD3-A927-714976896AD1}" presName="connectorText" presStyleLbl="sibTrans2D1" presStyleIdx="1" presStyleCnt="2"/>
      <dgm:spPr/>
      <dgm:t>
        <a:bodyPr/>
        <a:lstStyle/>
        <a:p>
          <a:endParaRPr lang="en-US"/>
        </a:p>
      </dgm:t>
    </dgm:pt>
    <dgm:pt modelId="{6B568788-AF87-4239-8DD5-7F36D2D1E361}" type="pres">
      <dgm:prSet presAssocID="{FD6B5B33-68A3-4EFB-9043-0DAA934D1E1A}" presName="node" presStyleLbl="node1" presStyleIdx="2" presStyleCnt="3">
        <dgm:presLayoutVars>
          <dgm:bulletEnabled val="1"/>
        </dgm:presLayoutVars>
      </dgm:prSet>
      <dgm:spPr/>
      <dgm:t>
        <a:bodyPr/>
        <a:lstStyle/>
        <a:p>
          <a:endParaRPr lang="en-US"/>
        </a:p>
      </dgm:t>
    </dgm:pt>
  </dgm:ptLst>
  <dgm:cxnLst>
    <dgm:cxn modelId="{BDAB494C-122D-4180-A77D-22C7A5E5A928}" type="presOf" srcId="{E2C3234B-A309-410D-85C3-458EB0386EAE}" destId="{84F8A7B0-4ACB-455D-9B93-4149AA9D6514}" srcOrd="1" destOrd="0" presId="urn:microsoft.com/office/officeart/2005/8/layout/process1"/>
    <dgm:cxn modelId="{2F7C41BC-E964-4BCA-BB2F-95EA002D50D3}" type="presOf" srcId="{FD6B5B33-68A3-4EFB-9043-0DAA934D1E1A}" destId="{6B568788-AF87-4239-8DD5-7F36D2D1E361}" srcOrd="0" destOrd="0" presId="urn:microsoft.com/office/officeart/2005/8/layout/process1"/>
    <dgm:cxn modelId="{3A1D5690-D6EF-486C-89E8-25F0206677CA}" srcId="{9AA0B16E-9483-48DC-9D39-3C7A272ED072}" destId="{B9E5CB7B-8F56-4FEE-9928-8229B2FDFD6E}" srcOrd="0" destOrd="0" parTransId="{A8F04628-650F-4B3B-BCA5-5D4441B49503}" sibTransId="{E2C3234B-A309-410D-85C3-458EB0386EAE}"/>
    <dgm:cxn modelId="{CCA95291-261B-47F6-A54E-0CD8C8566D0A}" srcId="{9AA0B16E-9483-48DC-9D39-3C7A272ED072}" destId="{FD6B5B33-68A3-4EFB-9043-0DAA934D1E1A}" srcOrd="2" destOrd="0" parTransId="{98E81CAB-EE93-43BF-97E0-C9C84C134CFD}" sibTransId="{9EA92A23-9F45-4C18-A110-A73B958BE723}"/>
    <dgm:cxn modelId="{4DFA9720-5866-4A61-B514-F83CF1A2BCE2}" type="presOf" srcId="{9AA0B16E-9483-48DC-9D39-3C7A272ED072}" destId="{AF65AA20-A605-4BFE-91A6-6FEB3B60220D}" srcOrd="0" destOrd="0" presId="urn:microsoft.com/office/officeart/2005/8/layout/process1"/>
    <dgm:cxn modelId="{6D9C79AE-C935-4D3A-B98E-DB89B29039F5}" srcId="{9AA0B16E-9483-48DC-9D39-3C7A272ED072}" destId="{17A8E896-67DA-4799-A024-5F60B6C81F59}" srcOrd="1" destOrd="0" parTransId="{A00297FC-EC46-4F99-8EE3-31E039381C9B}" sibTransId="{1369A402-5014-4FD3-A927-714976896AD1}"/>
    <dgm:cxn modelId="{74B1FFC9-34F6-4597-86EF-605FCB759756}" type="presOf" srcId="{17A8E896-67DA-4799-A024-5F60B6C81F59}" destId="{22C0170E-BF8E-48D1-BA39-27A3E889CBF0}" srcOrd="0" destOrd="0" presId="urn:microsoft.com/office/officeart/2005/8/layout/process1"/>
    <dgm:cxn modelId="{49357422-1321-424A-A8BA-B874C223B975}" type="presOf" srcId="{1369A402-5014-4FD3-A927-714976896AD1}" destId="{63C0DBC8-802F-4E9B-933C-92623529ABAA}" srcOrd="1" destOrd="0" presId="urn:microsoft.com/office/officeart/2005/8/layout/process1"/>
    <dgm:cxn modelId="{CCF4D8D9-548D-4536-8BF8-D6122C27A226}" type="presOf" srcId="{B9E5CB7B-8F56-4FEE-9928-8229B2FDFD6E}" destId="{0690FC25-7171-4E52-8CD7-84F36E66DBD1}" srcOrd="0" destOrd="0" presId="urn:microsoft.com/office/officeart/2005/8/layout/process1"/>
    <dgm:cxn modelId="{79FD6770-2ED1-4BCE-B639-82742801A4A3}" type="presOf" srcId="{1369A402-5014-4FD3-A927-714976896AD1}" destId="{9CAF2ED9-C76D-46DB-9674-25C802ACED3A}" srcOrd="0" destOrd="0" presId="urn:microsoft.com/office/officeart/2005/8/layout/process1"/>
    <dgm:cxn modelId="{23B0B495-F8A8-4E59-82F6-5AC45CE07DE5}" type="presOf" srcId="{E2C3234B-A309-410D-85C3-458EB0386EAE}" destId="{53F0F23A-462B-4EFA-BCC5-8975FD46C53D}" srcOrd="0" destOrd="0" presId="urn:microsoft.com/office/officeart/2005/8/layout/process1"/>
    <dgm:cxn modelId="{16EEA792-0A69-4279-BD26-EC6E02C7F9E7}" type="presParOf" srcId="{AF65AA20-A605-4BFE-91A6-6FEB3B60220D}" destId="{0690FC25-7171-4E52-8CD7-84F36E66DBD1}" srcOrd="0" destOrd="0" presId="urn:microsoft.com/office/officeart/2005/8/layout/process1"/>
    <dgm:cxn modelId="{36AE9552-3383-44B6-AFA0-1656459B9467}" type="presParOf" srcId="{AF65AA20-A605-4BFE-91A6-6FEB3B60220D}" destId="{53F0F23A-462B-4EFA-BCC5-8975FD46C53D}" srcOrd="1" destOrd="0" presId="urn:microsoft.com/office/officeart/2005/8/layout/process1"/>
    <dgm:cxn modelId="{DB5440E2-3F61-490C-A0A8-6A6C862EAC19}" type="presParOf" srcId="{53F0F23A-462B-4EFA-BCC5-8975FD46C53D}" destId="{84F8A7B0-4ACB-455D-9B93-4149AA9D6514}" srcOrd="0" destOrd="0" presId="urn:microsoft.com/office/officeart/2005/8/layout/process1"/>
    <dgm:cxn modelId="{47F68099-3621-4C54-BDFE-1E4821958B63}" type="presParOf" srcId="{AF65AA20-A605-4BFE-91A6-6FEB3B60220D}" destId="{22C0170E-BF8E-48D1-BA39-27A3E889CBF0}" srcOrd="2" destOrd="0" presId="urn:microsoft.com/office/officeart/2005/8/layout/process1"/>
    <dgm:cxn modelId="{6BBEA746-BB21-43C0-9C5E-DB28CF126B09}" type="presParOf" srcId="{AF65AA20-A605-4BFE-91A6-6FEB3B60220D}" destId="{9CAF2ED9-C76D-46DB-9674-25C802ACED3A}" srcOrd="3" destOrd="0" presId="urn:microsoft.com/office/officeart/2005/8/layout/process1"/>
    <dgm:cxn modelId="{D527B200-7BFC-4008-AAF5-7B233E767A93}" type="presParOf" srcId="{9CAF2ED9-C76D-46DB-9674-25C802ACED3A}" destId="{63C0DBC8-802F-4E9B-933C-92623529ABAA}" srcOrd="0" destOrd="0" presId="urn:microsoft.com/office/officeart/2005/8/layout/process1"/>
    <dgm:cxn modelId="{402AA031-40FE-48A7-B983-A2EA57EE6C89}" type="presParOf" srcId="{AF65AA20-A605-4BFE-91A6-6FEB3B60220D}" destId="{6B568788-AF87-4239-8DD5-7F36D2D1E361}"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0FC25-7171-4E52-8CD7-84F36E66DBD1}">
      <dsp:nvSpPr>
        <dsp:cNvPr id="0" name=""/>
        <dsp:cNvSpPr/>
      </dsp:nvSpPr>
      <dsp:spPr>
        <a:xfrm>
          <a:off x="4860" y="1231622"/>
          <a:ext cx="1452662" cy="8715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Wait</a:t>
          </a:r>
          <a:endParaRPr lang="en-US" sz="2300" kern="1200" dirty="0"/>
        </a:p>
      </dsp:txBody>
      <dsp:txXfrm>
        <a:off x="30388" y="1257150"/>
        <a:ext cx="1401606" cy="820541"/>
      </dsp:txXfrm>
    </dsp:sp>
    <dsp:sp modelId="{53F0F23A-462B-4EFA-BCC5-8975FD46C53D}">
      <dsp:nvSpPr>
        <dsp:cNvPr id="0" name=""/>
        <dsp:cNvSpPr/>
      </dsp:nvSpPr>
      <dsp:spPr>
        <a:xfrm>
          <a:off x="1452010" y="1533984"/>
          <a:ext cx="579037" cy="266873"/>
        </a:xfrm>
        <a:prstGeom prst="leftRightArrow">
          <a:avLst/>
        </a:prstGeom>
        <a:solidFill>
          <a:schemeClr val="accent1">
            <a:tint val="60000"/>
            <a:hueOff val="0"/>
            <a:satOff val="0"/>
            <a:lumOff val="0"/>
            <a:alphaOff val="0"/>
          </a:schemeClr>
        </a:solidFill>
        <a:ln w="9525">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52010" y="1587359"/>
        <a:ext cx="498975" cy="160123"/>
      </dsp:txXfrm>
    </dsp:sp>
    <dsp:sp modelId="{22C0170E-BF8E-48D1-BA39-27A3E889CBF0}">
      <dsp:nvSpPr>
        <dsp:cNvPr id="0" name=""/>
        <dsp:cNvSpPr/>
      </dsp:nvSpPr>
      <dsp:spPr>
        <a:xfrm>
          <a:off x="2038587" y="1231622"/>
          <a:ext cx="1452662" cy="8715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Apply</a:t>
          </a:r>
          <a:endParaRPr lang="en-US" sz="2300" kern="1200" dirty="0"/>
        </a:p>
      </dsp:txBody>
      <dsp:txXfrm>
        <a:off x="2064115" y="1257150"/>
        <a:ext cx="1401606" cy="820541"/>
      </dsp:txXfrm>
    </dsp:sp>
    <dsp:sp modelId="{9CAF2ED9-C76D-46DB-9674-25C802ACED3A}">
      <dsp:nvSpPr>
        <dsp:cNvPr id="0" name=""/>
        <dsp:cNvSpPr/>
      </dsp:nvSpPr>
      <dsp:spPr>
        <a:xfrm>
          <a:off x="3485738" y="1533984"/>
          <a:ext cx="579037" cy="266873"/>
        </a:xfrm>
        <a:prstGeom prst="leftRightArrow">
          <a:avLst/>
        </a:prstGeom>
        <a:solidFill>
          <a:schemeClr val="accent1">
            <a:tint val="60000"/>
            <a:hueOff val="0"/>
            <a:satOff val="0"/>
            <a:lumOff val="0"/>
            <a:alphaOff val="0"/>
          </a:schemeClr>
        </a:solidFill>
        <a:ln w="9525">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3485738" y="1587359"/>
        <a:ext cx="498975" cy="160123"/>
      </dsp:txXfrm>
    </dsp:sp>
    <dsp:sp modelId="{6B568788-AF87-4239-8DD5-7F36D2D1E361}">
      <dsp:nvSpPr>
        <dsp:cNvPr id="0" name=""/>
        <dsp:cNvSpPr/>
      </dsp:nvSpPr>
      <dsp:spPr>
        <a:xfrm>
          <a:off x="4072314" y="1231622"/>
          <a:ext cx="1452662" cy="8715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Schedule</a:t>
          </a:r>
          <a:endParaRPr lang="en-US" sz="2300" kern="1200" dirty="0"/>
        </a:p>
      </dsp:txBody>
      <dsp:txXfrm>
        <a:off x="4097842" y="1257150"/>
        <a:ext cx="1401606" cy="8205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12/4/2013</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12/4/2013</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142636"/>
            <a:ext cx="8268860" cy="1720381"/>
          </a:xfrm>
        </p:spPr>
        <p:txBody>
          <a:bodyPr/>
          <a:lstStyle>
            <a:lvl1pPr>
              <a:defRPr sz="6000">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74702" y="3954463"/>
            <a:ext cx="8418922"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9679" y="519386"/>
            <a:ext cx="1304123" cy="28576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1988" y="-27296"/>
            <a:ext cx="3524487" cy="7115979"/>
          </a:xfrm>
          <a:prstGeom prst="rect">
            <a:avLst/>
          </a:prstGeom>
        </p:spPr>
      </p:pic>
    </p:spTree>
    <p:extLst>
      <p:ext uri="{BB962C8B-B14F-4D97-AF65-F5344CB8AC3E}">
        <p14:creationId xmlns:p14="http://schemas.microsoft.com/office/powerpoint/2010/main" val="1531475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51368" y="300250"/>
            <a:ext cx="1093590" cy="1093590"/>
          </a:xfrm>
          <a:prstGeom prst="rect">
            <a:avLst/>
          </a:prstGeom>
        </p:spPr>
      </p:pic>
    </p:spTree>
    <p:extLst>
      <p:ext uri="{BB962C8B-B14F-4D97-AF65-F5344CB8AC3E}">
        <p14:creationId xmlns:p14="http://schemas.microsoft.com/office/powerpoint/2010/main" val="43082146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smtClean="0"/>
              <a:t>Lorem ipsum dolor sit.</a:t>
            </a:r>
            <a:endParaRPr lang="en-US"/>
          </a:p>
        </p:txBody>
      </p:sp>
    </p:spTree>
    <p:extLst>
      <p:ext uri="{BB962C8B-B14F-4D97-AF65-F5344CB8AC3E}">
        <p14:creationId xmlns:p14="http://schemas.microsoft.com/office/powerpoint/2010/main" val="45392609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8372225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smtClean="0"/>
              <a:t>Click icon to add picture</a:t>
            </a:r>
            <a:endParaRPr lang="en-US" dirty="0"/>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95890366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70735813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Background No Tiles">
    <p:bg>
      <p:bgPr>
        <a:solidFill>
          <a:srgbClr val="505050"/>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18551951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674311"/>
            <a:ext cx="8391690" cy="1737340"/>
          </a:xfrm>
        </p:spPr>
        <p:txBody>
          <a:bodyPr anchor="ctr"/>
          <a:lstStyle>
            <a:lvl1pPr>
              <a:defRPr sz="6000">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39496" y="574362"/>
            <a:ext cx="1250445" cy="26670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1988" y="-27296"/>
            <a:ext cx="3524487" cy="7115979"/>
          </a:xfrm>
          <a:prstGeom prst="rect">
            <a:avLst/>
          </a:prstGeom>
        </p:spPr>
      </p:pic>
    </p:spTree>
    <p:extLst>
      <p:ext uri="{BB962C8B-B14F-4D97-AF65-F5344CB8AC3E}">
        <p14:creationId xmlns:p14="http://schemas.microsoft.com/office/powerpoint/2010/main" val="208583948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0"/>
            <a:ext cx="12534900" cy="699452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937" y="284936"/>
            <a:ext cx="11910600" cy="6424653"/>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sp>
        <p:nvSpPr>
          <p:cNvPr id="2" name="Title 1"/>
          <p:cNvSpPr>
            <a:spLocks noGrp="1"/>
          </p:cNvSpPr>
          <p:nvPr userDrawn="1">
            <p:ph type="ctrTitle" hasCustomPrompt="1"/>
          </p:nvPr>
        </p:nvSpPr>
        <p:spPr>
          <a:xfrm>
            <a:off x="274639" y="2142636"/>
            <a:ext cx="8500872" cy="1720381"/>
          </a:xfrm>
        </p:spPr>
        <p:txBody>
          <a:bodyPr/>
          <a:lstStyle>
            <a:lvl1pPr>
              <a:defRPr sz="600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74702" y="3954463"/>
            <a:ext cx="8541752" cy="1055382"/>
          </a:xfrm>
        </p:spPr>
        <p:txBody>
          <a:bodyPr/>
          <a:lstStyle>
            <a:lvl1pPr marL="0" indent="0" algn="l">
              <a:buNone/>
              <a:defRPr sz="220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11988" y="-27296"/>
            <a:ext cx="3524487" cy="7115979"/>
          </a:xfrm>
          <a:prstGeom prst="rect">
            <a:avLst/>
          </a:prstGeom>
        </p:spPr>
      </p:pic>
    </p:spTree>
    <p:extLst>
      <p:ext uri="{BB962C8B-B14F-4D97-AF65-F5344CB8AC3E}">
        <p14:creationId xmlns:p14="http://schemas.microsoft.com/office/powerpoint/2010/main" val="38677964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56522754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0"/>
            <a:ext cx="12534900" cy="6994526"/>
          </a:xfrm>
          <a:prstGeom prst="rect">
            <a:avLst/>
          </a:prstGeom>
        </p:spPr>
      </p:pic>
      <p:sp>
        <p:nvSpPr>
          <p:cNvPr id="2" name="Title 1"/>
          <p:cNvSpPr>
            <a:spLocks noGrp="1"/>
          </p:cNvSpPr>
          <p:nvPr>
            <p:ph type="ctrTitle" hasCustomPrompt="1"/>
          </p:nvPr>
        </p:nvSpPr>
        <p:spPr>
          <a:xfrm>
            <a:off x="274639" y="2142636"/>
            <a:ext cx="8500872" cy="1720381"/>
          </a:xfrm>
        </p:spPr>
        <p:txBody>
          <a:bodyPr/>
          <a:lstStyle>
            <a:lvl1pPr>
              <a:defRPr sz="6000"/>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8500808" cy="1055382"/>
          </a:xfrm>
        </p:spPr>
        <p:txBody>
          <a:bodyPr/>
          <a:lstStyle>
            <a:lvl1pPr marL="0" indent="0" algn="l">
              <a:buNone/>
              <a:defRPr sz="220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11988" y="-27296"/>
            <a:ext cx="3524487" cy="7115979"/>
          </a:xfrm>
          <a:prstGeom prst="rect">
            <a:avLst/>
          </a:prstGeom>
        </p:spPr>
      </p:pic>
    </p:spTree>
    <p:extLst>
      <p:ext uri="{BB962C8B-B14F-4D97-AF65-F5344CB8AC3E}">
        <p14:creationId xmlns:p14="http://schemas.microsoft.com/office/powerpoint/2010/main" val="34591644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5040"/>
            <a:ext cx="12436475" cy="8284606"/>
          </a:xfrm>
          <a:prstGeom prst="rect">
            <a:avLst/>
          </a:prstGeom>
        </p:spPr>
      </p:pic>
      <p:sp>
        <p:nvSpPr>
          <p:cNvPr id="6" name="Text Placeholder 5"/>
          <p:cNvSpPr>
            <a:spLocks noGrp="1"/>
          </p:cNvSpPr>
          <p:nvPr>
            <p:ph type="body" sz="quarter" idx="14" hasCustomPrompt="1"/>
          </p:nvPr>
        </p:nvSpPr>
        <p:spPr>
          <a:xfrm>
            <a:off x="4426014" y="3628284"/>
            <a:ext cx="2249424" cy="2249424"/>
          </a:xfrm>
          <a:solidFill>
            <a:srgbClr val="505050"/>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dirty="0" smtClean="0"/>
              <a:t>Quote</a:t>
            </a:r>
          </a:p>
          <a:p>
            <a:pPr lvl="0"/>
            <a:r>
              <a:rPr lang="en-US" dirty="0" smtClean="0"/>
              <a:t>statement</a:t>
            </a:r>
          </a:p>
          <a:p>
            <a:pPr lvl="0"/>
            <a:r>
              <a:rPr lang="en-US" dirty="0" smtClean="0"/>
              <a:t>here</a:t>
            </a:r>
            <a:endParaRPr lang="en-US" dirty="0"/>
          </a:p>
        </p:txBody>
      </p:sp>
      <p:sp>
        <p:nvSpPr>
          <p:cNvPr id="20" name="Text Placeholder 5"/>
          <p:cNvSpPr>
            <a:spLocks noGrp="1"/>
          </p:cNvSpPr>
          <p:nvPr>
            <p:ph type="body" sz="quarter" idx="15" hasCustomPrompt="1"/>
          </p:nvPr>
        </p:nvSpPr>
        <p:spPr>
          <a:xfrm>
            <a:off x="6033080" y="723012"/>
            <a:ext cx="640080" cy="640080"/>
          </a:xfrm>
          <a:solidFill>
            <a:srgbClr val="505050"/>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1" name="Text Placeholder 5"/>
          <p:cNvSpPr>
            <a:spLocks noGrp="1"/>
          </p:cNvSpPr>
          <p:nvPr>
            <p:ph type="body" sz="quarter" idx="16" hasCustomPrompt="1"/>
          </p:nvPr>
        </p:nvSpPr>
        <p:spPr>
          <a:xfrm>
            <a:off x="9418638" y="723012"/>
            <a:ext cx="640080" cy="640080"/>
          </a:xfrm>
          <a:solidFill>
            <a:srgbClr val="505050"/>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2" name="Text Placeholder 5"/>
          <p:cNvSpPr>
            <a:spLocks noGrp="1"/>
          </p:cNvSpPr>
          <p:nvPr>
            <p:ph type="body" sz="quarter" idx="17" hasCustomPrompt="1"/>
          </p:nvPr>
        </p:nvSpPr>
        <p:spPr>
          <a:xfrm>
            <a:off x="9418638" y="3631833"/>
            <a:ext cx="640080" cy="640080"/>
          </a:xfrm>
          <a:solidFill>
            <a:srgbClr val="505050"/>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3251" y="122832"/>
            <a:ext cx="1798171" cy="1798171"/>
          </a:xfrm>
          <a:prstGeom prst="rect">
            <a:avLst/>
          </a:prstGeom>
        </p:spPr>
      </p:pic>
    </p:spTree>
    <p:extLst>
      <p:ext uri="{BB962C8B-B14F-4D97-AF65-F5344CB8AC3E}">
        <p14:creationId xmlns:p14="http://schemas.microsoft.com/office/powerpoint/2010/main" val="4191144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par>
                                <p:cTn id="75" presetID="53" presetClass="entr" presetSubtype="16"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56293127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1"/>
                </a:solidFill>
              </a:defRPr>
            </a:lvl1pPr>
          </a:lstStyle>
          <a:p>
            <a:r>
              <a:rPr lang="en-US" smtClean="0"/>
              <a:t>Lorem ipsum dolor sit</a:t>
            </a:r>
            <a:br>
              <a:rPr lang="en-US" smtClean="0"/>
            </a:br>
            <a:r>
              <a:rPr lang="en-US" smtClean="0"/>
              <a:t>amet, consectetuer adipi.</a:t>
            </a:r>
            <a:endParaRPr lang="en-US"/>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0174636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400692450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smtClean="0"/>
              <a:t>Lorem ipsum dolor sit.</a:t>
            </a:r>
            <a:endParaRPr lang="en-US"/>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73547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8" r:id="rId1"/>
    <p:sldLayoutId id="2147484179" r:id="rId2"/>
    <p:sldLayoutId id="2147484180" r:id="rId3"/>
    <p:sldLayoutId id="2147484193" r:id="rId4"/>
    <p:sldLayoutId id="2147484092" r:id="rId5"/>
    <p:sldLayoutId id="2147484194" r:id="rId6"/>
    <p:sldLayoutId id="2147484195" r:id="rId7"/>
    <p:sldLayoutId id="2147484196" r:id="rId8"/>
    <p:sldLayoutId id="2147484198" r:id="rId9"/>
    <p:sldLayoutId id="2147484200" r:id="rId10"/>
    <p:sldLayoutId id="2147484199" r:id="rId11"/>
    <p:sldLayoutId id="2147484201" r:id="rId12"/>
    <p:sldLayoutId id="2147484140" r:id="rId13"/>
    <p:sldLayoutId id="2147484166" r:id="rId14"/>
    <p:sldLayoutId id="2147484093" r:id="rId15"/>
    <p:sldLayoutId id="2147484229" r:id="rId16"/>
    <p:sldLayoutId id="2147484262" r:id="rId17"/>
    <p:sldLayoutId id="2147484230" r:id="rId18"/>
    <p:sldLayoutId id="2147484258" r:id="rId19"/>
    <p:sldLayoutId id="2147484259"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2.png"/><Relationship Id="rId7" Type="http://schemas.openxmlformats.org/officeDocument/2006/relationships/diagramQuickStyle" Target="../diagrams/quickStyle1.xml"/><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3.png"/><Relationship Id="rId9" Type="http://schemas.microsoft.com/office/2007/relationships/diagramDrawing" Target="../diagrams/drawing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bit.ly/NokiaImagingApps" TargetMode="External"/><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9" y="2142636"/>
            <a:ext cx="8608104" cy="1720381"/>
          </a:xfrm>
        </p:spPr>
        <p:txBody>
          <a:bodyPr/>
          <a:lstStyle/>
          <a:p>
            <a:r>
              <a:rPr lang="en-US" dirty="0" smtClean="0"/>
              <a:t>Nokia Imaging SDK</a:t>
            </a:r>
            <a:br>
              <a:rPr lang="en-US" dirty="0" smtClean="0"/>
            </a:br>
            <a:r>
              <a:rPr lang="en-US" sz="2700" dirty="0" err="1" smtClean="0"/>
              <a:t>Kako</a:t>
            </a:r>
            <a:r>
              <a:rPr lang="en-US" sz="2700" dirty="0" smtClean="0"/>
              <a:t> </a:t>
            </a:r>
            <a:r>
              <a:rPr lang="en-US" sz="2700" dirty="0" err="1"/>
              <a:t>napraviti</a:t>
            </a:r>
            <a:r>
              <a:rPr lang="en-US" sz="2700" dirty="0"/>
              <a:t> </a:t>
            </a:r>
            <a:r>
              <a:rPr lang="en-US" sz="2700" dirty="0" err="1"/>
              <a:t>čuda</a:t>
            </a:r>
            <a:r>
              <a:rPr lang="en-US" sz="2700" dirty="0"/>
              <a:t> </a:t>
            </a:r>
            <a:r>
              <a:rPr lang="en-US" sz="2700" dirty="0" err="1"/>
              <a:t>sa</a:t>
            </a:r>
            <a:r>
              <a:rPr lang="en-US" sz="2700" dirty="0"/>
              <a:t> </a:t>
            </a:r>
            <a:r>
              <a:rPr lang="en-US" sz="2700" dirty="0" err="1"/>
              <a:t>slikama</a:t>
            </a:r>
            <a:r>
              <a:rPr lang="en-US" sz="2700" dirty="0"/>
              <a:t> u Windows Phone </a:t>
            </a:r>
            <a:r>
              <a:rPr lang="en-US" sz="2700" dirty="0" err="1"/>
              <a:t>aplikacijama</a:t>
            </a:r>
            <a:r>
              <a:rPr lang="en-US" sz="2567" dirty="0"/>
              <a:t/>
            </a:r>
            <a:br>
              <a:rPr lang="en-US" sz="2567" dirty="0"/>
            </a:br>
            <a:endParaRPr lang="en-US" sz="2567" dirty="0"/>
          </a:p>
        </p:txBody>
      </p:sp>
      <p:sp>
        <p:nvSpPr>
          <p:cNvPr id="3" name="Subtitle 2"/>
          <p:cNvSpPr>
            <a:spLocks noGrp="1"/>
          </p:cNvSpPr>
          <p:nvPr>
            <p:ph type="subTitle" idx="1"/>
          </p:nvPr>
        </p:nvSpPr>
        <p:spPr/>
        <p:txBody>
          <a:bodyPr/>
          <a:lstStyle/>
          <a:p>
            <a:r>
              <a:rPr lang="en-US" sz="2500" dirty="0" smtClean="0">
                <a:latin typeface="+mj-lt"/>
              </a:rPr>
              <a:t>Igor </a:t>
            </a:r>
            <a:r>
              <a:rPr lang="en-US" sz="2500" dirty="0" err="1" smtClean="0">
                <a:latin typeface="+mj-lt"/>
              </a:rPr>
              <a:t>Rali</a:t>
            </a:r>
            <a:r>
              <a:rPr lang="hr-HR" sz="2500" dirty="0">
                <a:latin typeface="+mj-lt"/>
              </a:rPr>
              <a:t>ć</a:t>
            </a:r>
            <a:endParaRPr lang="en-US" sz="2500" dirty="0" smtClean="0">
              <a:latin typeface="+mj-lt"/>
            </a:endParaRPr>
          </a:p>
          <a:p>
            <a:endParaRPr lang="hr-HR" dirty="0" smtClean="0"/>
          </a:p>
          <a:p>
            <a:endParaRPr lang="hr-HR" dirty="0"/>
          </a:p>
          <a:p>
            <a:endParaRPr lang="en-US" dirty="0" smtClean="0"/>
          </a:p>
          <a:p>
            <a:r>
              <a:rPr lang="en-US" dirty="0" err="1" smtClean="0">
                <a:latin typeface="+mj-lt"/>
              </a:rPr>
              <a:t>i</a:t>
            </a:r>
            <a:r>
              <a:rPr lang="hr-HR" dirty="0" smtClean="0">
                <a:latin typeface="+mj-lt"/>
              </a:rPr>
              <a:t>grali.com</a:t>
            </a:r>
          </a:p>
          <a:p>
            <a:r>
              <a:rPr lang="en-US" dirty="0">
                <a:latin typeface="+mj-lt"/>
              </a:rPr>
              <a:t>@</a:t>
            </a:r>
            <a:r>
              <a:rPr lang="en-US" dirty="0" err="1" smtClean="0">
                <a:latin typeface="+mj-lt"/>
              </a:rPr>
              <a:t>igrali</a:t>
            </a:r>
            <a:r>
              <a:rPr lang="en-US" dirty="0" smtClean="0">
                <a:latin typeface="+mj-lt"/>
              </a:rPr>
              <a:t>				        Demos</a:t>
            </a:r>
            <a:r>
              <a:rPr lang="en-US" dirty="0">
                <a:latin typeface="+mj-lt"/>
              </a:rPr>
              <a:t>: github.com/</a:t>
            </a:r>
            <a:r>
              <a:rPr lang="en-US" dirty="0" err="1">
                <a:latin typeface="+mj-lt"/>
              </a:rPr>
              <a:t>igrali</a:t>
            </a:r>
            <a:r>
              <a:rPr lang="en-US" dirty="0">
                <a:latin typeface="+mj-lt"/>
              </a:rPr>
              <a:t>/ATD9</a:t>
            </a:r>
          </a:p>
          <a:p>
            <a:endParaRPr lang="en-US" dirty="0">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9419" y="4505807"/>
            <a:ext cx="937281" cy="393253"/>
          </a:xfrm>
          <a:prstGeom prst="rect">
            <a:avLst/>
          </a:prstGeom>
        </p:spPr>
      </p:pic>
    </p:spTree>
    <p:extLst>
      <p:ext uri="{BB962C8B-B14F-4D97-AF65-F5344CB8AC3E}">
        <p14:creationId xmlns:p14="http://schemas.microsoft.com/office/powerpoint/2010/main" val="167973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Filteri i efekti</a:t>
            </a:r>
            <a:endParaRPr lang="en-US" dirty="0"/>
          </a:p>
        </p:txBody>
      </p:sp>
      <p:pic>
        <p:nvPicPr>
          <p:cNvPr id="4" name="Picture 3"/>
          <p:cNvPicPr>
            <a:picLocks noChangeAspect="1"/>
          </p:cNvPicPr>
          <p:nvPr/>
        </p:nvPicPr>
        <p:blipFill>
          <a:blip r:embed="rId2"/>
          <a:stretch>
            <a:fillRect/>
          </a:stretch>
        </p:blipFill>
        <p:spPr>
          <a:xfrm>
            <a:off x="350839" y="1231637"/>
            <a:ext cx="11506355" cy="5443483"/>
          </a:xfrm>
          <a:prstGeom prst="rect">
            <a:avLst/>
          </a:prstGeom>
        </p:spPr>
      </p:pic>
    </p:spTree>
    <p:extLst>
      <p:ext uri="{BB962C8B-B14F-4D97-AF65-F5344CB8AC3E}">
        <p14:creationId xmlns:p14="http://schemas.microsoft.com/office/powerpoint/2010/main" val="195592337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4</a:t>
            </a:r>
            <a:r>
              <a:rPr lang="hr-HR" dirty="0" smtClean="0"/>
              <a:t> demo aplikacije</a:t>
            </a:r>
            <a:endParaRPr lang="en-US" dirty="0"/>
          </a:p>
        </p:txBody>
      </p:sp>
      <p:pic>
        <p:nvPicPr>
          <p:cNvPr id="2050" name="Picture 2" descr="http://developer.nokia.com/Resources/Library/Lumia/Nokia%20Imaging%20SDK/Code%20examples/FilterEffec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1362266"/>
            <a:ext cx="2355935" cy="39336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eveloper.nokia.com/Resources/Library/Lumia/Nokia%20Imaging%20SDK/Code%20examples/FilterExplor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211" y="1362266"/>
            <a:ext cx="2355935" cy="39336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developer.nokia.com/Resources/Library/Lumia/Nokia%20Imaging%20SDK/Code%20examples/RealTileFilterDem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097" y="1339208"/>
            <a:ext cx="2988561" cy="455243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5"/>
          <p:cNvSpPr txBox="1">
            <a:spLocks/>
          </p:cNvSpPr>
          <p:nvPr/>
        </p:nvSpPr>
        <p:spPr>
          <a:xfrm>
            <a:off x="102521" y="5443650"/>
            <a:ext cx="3006725" cy="89599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2700" dirty="0" smtClean="0">
                <a:solidFill>
                  <a:schemeClr val="tx1"/>
                </a:solidFill>
              </a:rPr>
              <a:t>Filter Effects</a:t>
            </a:r>
          </a:p>
          <a:p>
            <a:endParaRPr lang="en-US" sz="2700" dirty="0"/>
          </a:p>
          <a:p>
            <a:endParaRPr lang="en-US" sz="2700" dirty="0"/>
          </a:p>
        </p:txBody>
      </p:sp>
      <p:sp>
        <p:nvSpPr>
          <p:cNvPr id="14" name="Title 5"/>
          <p:cNvSpPr txBox="1">
            <a:spLocks/>
          </p:cNvSpPr>
          <p:nvPr/>
        </p:nvSpPr>
        <p:spPr>
          <a:xfrm>
            <a:off x="2797260" y="5443650"/>
            <a:ext cx="3006725" cy="89599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2700" dirty="0" smtClean="0">
                <a:solidFill>
                  <a:schemeClr val="tx1"/>
                </a:solidFill>
              </a:rPr>
              <a:t>Filter Explorer</a:t>
            </a:r>
          </a:p>
          <a:p>
            <a:endParaRPr lang="en-US" sz="2700" dirty="0"/>
          </a:p>
          <a:p>
            <a:endParaRPr lang="en-US" sz="2700" dirty="0"/>
          </a:p>
        </p:txBody>
      </p:sp>
      <p:sp>
        <p:nvSpPr>
          <p:cNvPr id="15" name="Title 5"/>
          <p:cNvSpPr txBox="1">
            <a:spLocks/>
          </p:cNvSpPr>
          <p:nvPr/>
        </p:nvSpPr>
        <p:spPr>
          <a:xfrm>
            <a:off x="5484146" y="5444274"/>
            <a:ext cx="3613150" cy="86458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2700" dirty="0" smtClean="0">
                <a:solidFill>
                  <a:schemeClr val="tx1"/>
                </a:solidFill>
              </a:rPr>
              <a:t>Real-time filter demo</a:t>
            </a:r>
          </a:p>
          <a:p>
            <a:endParaRPr lang="en-US" sz="2700" dirty="0"/>
          </a:p>
          <a:p>
            <a:endParaRPr lang="en-US" sz="27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925" y="0"/>
            <a:ext cx="4400550" cy="1143000"/>
          </a:xfrm>
          <a:prstGeom prst="rect">
            <a:avLst/>
          </a:prstGeom>
        </p:spPr>
      </p:pic>
      <p:pic>
        <p:nvPicPr>
          <p:cNvPr id="5122" name="Picture 2" descr="http://developer.nokia.com/Resources/Library/Lumia/Code_examples/Photo%20Inspector/photoinspector_loupe.png?width=330&amp;height=5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4609" y="1362266"/>
            <a:ext cx="2360180" cy="393363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p:cNvSpPr txBox="1">
            <a:spLocks/>
          </p:cNvSpPr>
          <p:nvPr/>
        </p:nvSpPr>
        <p:spPr>
          <a:xfrm>
            <a:off x="8732837" y="5443650"/>
            <a:ext cx="3006725" cy="89599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hr-HR" sz="2700" dirty="0" smtClean="0">
                <a:solidFill>
                  <a:schemeClr val="tx1"/>
                </a:solidFill>
              </a:rPr>
              <a:t>Photo inspector</a:t>
            </a:r>
            <a:endParaRPr lang="en-US" sz="2700" dirty="0" smtClean="0">
              <a:solidFill>
                <a:schemeClr val="tx1"/>
              </a:solidFill>
            </a:endParaRPr>
          </a:p>
          <a:p>
            <a:endParaRPr lang="en-US" sz="2700" dirty="0"/>
          </a:p>
          <a:p>
            <a:endParaRPr lang="en-US" sz="2700" dirty="0"/>
          </a:p>
        </p:txBody>
      </p:sp>
    </p:spTree>
    <p:extLst>
      <p:ext uri="{BB962C8B-B14F-4D97-AF65-F5344CB8AC3E}">
        <p14:creationId xmlns:p14="http://schemas.microsoft.com/office/powerpoint/2010/main" val="3031759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5122"/>
                                        </p:tgtEl>
                                        <p:attrNameLst>
                                          <p:attrName>style.visibility</p:attrName>
                                        </p:attrNameLst>
                                      </p:cBhvr>
                                      <p:to>
                                        <p:strVal val="visible"/>
                                      </p:to>
                                    </p:set>
                                    <p:animEffect transition="in" filter="fade">
                                      <p:cBhvr>
                                        <p:cTn id="3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RAJPEG</a:t>
            </a:r>
            <a:endParaRPr lang="en-US" dirty="0"/>
          </a:p>
        </p:txBody>
      </p:sp>
      <p:sp>
        <p:nvSpPr>
          <p:cNvPr id="4" name="Text Placeholder 3"/>
          <p:cNvSpPr>
            <a:spLocks noGrp="1"/>
          </p:cNvSpPr>
          <p:nvPr>
            <p:ph type="body" sz="quarter" idx="13"/>
          </p:nvPr>
        </p:nvSpPr>
        <p:spPr>
          <a:xfrm>
            <a:off x="274639" y="6095370"/>
            <a:ext cx="11752262" cy="655637"/>
          </a:xfrm>
        </p:spPr>
        <p:txBody>
          <a:bodyPr/>
          <a:lstStyle/>
          <a:p>
            <a:pPr marL="0" indent="0">
              <a:buNone/>
            </a:pPr>
            <a:r>
              <a:rPr lang="hr-HR" dirty="0" smtClean="0"/>
              <a:t>Nokia Smart Camera, Nokia Cinemagraph, Nokia Creative Studio</a:t>
            </a:r>
            <a:r>
              <a:rPr lang="en-US" dirty="0" smtClean="0"/>
              <a:t>…</a:t>
            </a:r>
            <a:endParaRPr lang="en-US" dirty="0"/>
          </a:p>
        </p:txBody>
      </p:sp>
      <p:pic>
        <p:nvPicPr>
          <p:cNvPr id="5" name="Picture 4"/>
          <p:cNvPicPr>
            <a:picLocks noChangeAspect="1"/>
          </p:cNvPicPr>
          <p:nvPr/>
        </p:nvPicPr>
        <p:blipFill>
          <a:blip r:embed="rId2"/>
          <a:stretch>
            <a:fillRect/>
          </a:stretch>
        </p:blipFill>
        <p:spPr>
          <a:xfrm>
            <a:off x="463549" y="1362266"/>
            <a:ext cx="2387192" cy="1812734"/>
          </a:xfrm>
          <a:prstGeom prst="rect">
            <a:avLst/>
          </a:prstGeom>
        </p:spPr>
      </p:pic>
      <p:sp>
        <p:nvSpPr>
          <p:cNvPr id="6" name="Text Placeholder 4"/>
          <p:cNvSpPr txBox="1">
            <a:spLocks/>
          </p:cNvSpPr>
          <p:nvPr/>
        </p:nvSpPr>
        <p:spPr>
          <a:xfrm>
            <a:off x="3107095" y="1362266"/>
            <a:ext cx="2386584" cy="1812734"/>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hr-HR" dirty="0" smtClean="0">
                <a:solidFill>
                  <a:schemeClr val="bg1"/>
                </a:solidFill>
              </a:rPr>
              <a:t>Random Access JPEG</a:t>
            </a:r>
            <a:endParaRPr lang="en-US" dirty="0">
              <a:solidFill>
                <a:schemeClr val="bg1"/>
              </a:solidFill>
            </a:endParaRPr>
          </a:p>
        </p:txBody>
      </p:sp>
      <p:sp>
        <p:nvSpPr>
          <p:cNvPr id="7" name="Text Placeholder 4"/>
          <p:cNvSpPr txBox="1">
            <a:spLocks/>
          </p:cNvSpPr>
          <p:nvPr/>
        </p:nvSpPr>
        <p:spPr>
          <a:xfrm>
            <a:off x="5750033" y="1362266"/>
            <a:ext cx="2386584" cy="1812734"/>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hr-HR" dirty="0" smtClean="0">
                <a:solidFill>
                  <a:schemeClr val="bg1"/>
                </a:solidFill>
              </a:rPr>
              <a:t>15+ patenata</a:t>
            </a:r>
            <a:endParaRPr lang="en-US" dirty="0">
              <a:solidFill>
                <a:schemeClr val="bg1"/>
              </a:solidFill>
            </a:endParaRPr>
          </a:p>
        </p:txBody>
      </p:sp>
      <p:sp>
        <p:nvSpPr>
          <p:cNvPr id="10" name="Rectangle 9"/>
          <p:cNvSpPr/>
          <p:nvPr/>
        </p:nvSpPr>
        <p:spPr bwMode="auto">
          <a:xfrm>
            <a:off x="463549" y="3402970"/>
            <a:ext cx="2387192" cy="2464430"/>
          </a:xfrm>
          <a:prstGeom prst="rect">
            <a:avLst/>
          </a:prstGeom>
          <a:solidFill>
            <a:srgbClr val="00AF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hr-HR" sz="3000" dirty="0" smtClean="0">
                <a:gradFill>
                  <a:gsLst>
                    <a:gs pos="0">
                      <a:srgbClr val="FFFFFF"/>
                    </a:gs>
                    <a:gs pos="100000">
                      <a:srgbClr val="FFFFFF"/>
                    </a:gs>
                  </a:gsLst>
                  <a:lin ang="5400000" scaled="0"/>
                </a:gradFill>
                <a:latin typeface="+mj-lt"/>
                <a:ea typeface="Segoe UI" pitchFamily="34" charset="0"/>
                <a:cs typeface="Segoe UI" pitchFamily="34" charset="0"/>
              </a:rPr>
              <a:t>Upotreba memorije niža i do </a:t>
            </a:r>
          </a:p>
          <a:p>
            <a:pPr defTabSz="932472" fontAlgn="base">
              <a:lnSpc>
                <a:spcPct val="90000"/>
              </a:lnSpc>
              <a:spcBef>
                <a:spcPct val="0"/>
              </a:spcBef>
              <a:spcAft>
                <a:spcPct val="0"/>
              </a:spcAft>
            </a:pPr>
            <a:r>
              <a:rPr lang="hr-HR" sz="7200" dirty="0" smtClean="0">
                <a:gradFill>
                  <a:gsLst>
                    <a:gs pos="0">
                      <a:srgbClr val="FFFFFF"/>
                    </a:gs>
                    <a:gs pos="100000">
                      <a:srgbClr val="FFFFFF"/>
                    </a:gs>
                  </a:gsLst>
                  <a:lin ang="5400000" scaled="0"/>
                </a:gradFill>
                <a:latin typeface="+mj-lt"/>
                <a:ea typeface="Segoe UI" pitchFamily="34" charset="0"/>
                <a:cs typeface="Segoe UI" pitchFamily="34" charset="0"/>
              </a:rPr>
              <a:t>20x</a:t>
            </a:r>
            <a:endParaRPr lang="en-US" sz="72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 name="Rectangle 10"/>
          <p:cNvSpPr/>
          <p:nvPr/>
        </p:nvSpPr>
        <p:spPr bwMode="auto">
          <a:xfrm>
            <a:off x="3106487" y="3402970"/>
            <a:ext cx="2387192" cy="2464430"/>
          </a:xfrm>
          <a:prstGeom prst="rect">
            <a:avLst/>
          </a:prstGeom>
          <a:solidFill>
            <a:srgbClr val="00AF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hr-HR" sz="3000" dirty="0" smtClean="0">
              <a:gradFill>
                <a:gsLst>
                  <a:gs pos="0">
                    <a:srgbClr val="FFFFFF"/>
                  </a:gs>
                  <a:gs pos="100000">
                    <a:srgbClr val="FFFFFF"/>
                  </a:gs>
                </a:gsLst>
                <a:lin ang="5400000" scaled="0"/>
              </a:gradFill>
              <a:latin typeface="+mj-lt"/>
              <a:ea typeface="Segoe UI" pitchFamily="34" charset="0"/>
              <a:cs typeface="Segoe UI" pitchFamily="34" charset="0"/>
            </a:endParaRPr>
          </a:p>
          <a:p>
            <a:pPr defTabSz="932472" fontAlgn="base">
              <a:lnSpc>
                <a:spcPct val="90000"/>
              </a:lnSpc>
              <a:spcBef>
                <a:spcPct val="0"/>
              </a:spcBef>
              <a:spcAft>
                <a:spcPct val="0"/>
              </a:spcAft>
            </a:pPr>
            <a:r>
              <a:rPr lang="hr-HR" sz="3000" dirty="0" smtClean="0">
                <a:gradFill>
                  <a:gsLst>
                    <a:gs pos="0">
                      <a:srgbClr val="FFFFFF"/>
                    </a:gs>
                    <a:gs pos="100000">
                      <a:srgbClr val="FFFFFF"/>
                    </a:gs>
                  </a:gsLst>
                  <a:lin ang="5400000" scaled="0"/>
                </a:gradFill>
                <a:latin typeface="+mj-lt"/>
                <a:ea typeface="Segoe UI" pitchFamily="34" charset="0"/>
                <a:cs typeface="Segoe UI" pitchFamily="34" charset="0"/>
              </a:rPr>
              <a:t>Performanse bolje i do</a:t>
            </a:r>
          </a:p>
          <a:p>
            <a:pPr defTabSz="932472" fontAlgn="base">
              <a:lnSpc>
                <a:spcPct val="90000"/>
              </a:lnSpc>
              <a:spcBef>
                <a:spcPct val="0"/>
              </a:spcBef>
              <a:spcAft>
                <a:spcPct val="0"/>
              </a:spcAft>
            </a:pPr>
            <a:r>
              <a:rPr lang="hr-HR" sz="7200" dirty="0" smtClean="0">
                <a:gradFill>
                  <a:gsLst>
                    <a:gs pos="0">
                      <a:srgbClr val="FFFFFF"/>
                    </a:gs>
                    <a:gs pos="100000">
                      <a:srgbClr val="FFFFFF"/>
                    </a:gs>
                  </a:gsLst>
                  <a:lin ang="5400000" scaled="0"/>
                </a:gradFill>
                <a:latin typeface="+mj-lt"/>
                <a:ea typeface="Segoe UI" pitchFamily="34" charset="0"/>
                <a:cs typeface="Segoe UI" pitchFamily="34" charset="0"/>
              </a:rPr>
              <a:t>10x</a:t>
            </a:r>
            <a:endParaRPr lang="en-US" sz="72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 name="Rectangle 11"/>
          <p:cNvSpPr/>
          <p:nvPr/>
        </p:nvSpPr>
        <p:spPr bwMode="auto">
          <a:xfrm>
            <a:off x="5749425" y="3402970"/>
            <a:ext cx="2387192" cy="2464430"/>
          </a:xfrm>
          <a:prstGeom prst="rect">
            <a:avLst/>
          </a:prstGeom>
          <a:solidFill>
            <a:srgbClr val="00AF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hr-HR" sz="3000" dirty="0" smtClean="0">
              <a:gradFill>
                <a:gsLst>
                  <a:gs pos="0">
                    <a:srgbClr val="FFFFFF"/>
                  </a:gs>
                  <a:gs pos="100000">
                    <a:srgbClr val="FFFFFF"/>
                  </a:gs>
                </a:gsLst>
                <a:lin ang="5400000" scaled="0"/>
              </a:gradFill>
              <a:latin typeface="+mj-lt"/>
              <a:ea typeface="Segoe UI" pitchFamily="34" charset="0"/>
              <a:cs typeface="Segoe UI" pitchFamily="34" charset="0"/>
            </a:endParaRPr>
          </a:p>
          <a:p>
            <a:pPr defTabSz="932472" fontAlgn="base">
              <a:lnSpc>
                <a:spcPct val="90000"/>
              </a:lnSpc>
              <a:spcBef>
                <a:spcPct val="0"/>
              </a:spcBef>
              <a:spcAft>
                <a:spcPct val="0"/>
              </a:spcAft>
            </a:pPr>
            <a:r>
              <a:rPr lang="hr-HR" sz="3000" dirty="0" smtClean="0">
                <a:gradFill>
                  <a:gsLst>
                    <a:gs pos="0">
                      <a:srgbClr val="FFFFFF"/>
                    </a:gs>
                    <a:gs pos="100000">
                      <a:srgbClr val="FFFFFF"/>
                    </a:gs>
                  </a:gsLst>
                  <a:lin ang="5400000" scaled="0"/>
                </a:gradFill>
                <a:latin typeface="+mj-lt"/>
                <a:ea typeface="Segoe UI" pitchFamily="34" charset="0"/>
                <a:cs typeface="Segoe UI" pitchFamily="34" charset="0"/>
              </a:rPr>
              <a:t>Paralelno procesiranje</a:t>
            </a:r>
            <a:endParaRPr lang="en-US" sz="72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2902631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Memorija</a:t>
            </a:r>
            <a:endParaRPr lang="en-US" dirty="0"/>
          </a:p>
        </p:txBody>
      </p:sp>
      <p:pic>
        <p:nvPicPr>
          <p:cNvPr id="7" name="Picture 6"/>
          <p:cNvPicPr>
            <a:picLocks noChangeAspect="1"/>
          </p:cNvPicPr>
          <p:nvPr/>
        </p:nvPicPr>
        <p:blipFill>
          <a:blip r:embed="rId2"/>
          <a:stretch>
            <a:fillRect/>
          </a:stretch>
        </p:blipFill>
        <p:spPr>
          <a:xfrm>
            <a:off x="469492" y="1236254"/>
            <a:ext cx="5578024" cy="5216797"/>
          </a:xfrm>
          <a:prstGeom prst="rect">
            <a:avLst/>
          </a:prstGeom>
        </p:spPr>
      </p:pic>
      <p:pic>
        <p:nvPicPr>
          <p:cNvPr id="9" name="Picture 8"/>
          <p:cNvPicPr>
            <a:picLocks noChangeAspect="1"/>
          </p:cNvPicPr>
          <p:nvPr/>
        </p:nvPicPr>
        <p:blipFill>
          <a:blip r:embed="rId3"/>
          <a:stretch>
            <a:fillRect/>
          </a:stretch>
        </p:blipFill>
        <p:spPr>
          <a:xfrm>
            <a:off x="6657544" y="2001837"/>
            <a:ext cx="5522188" cy="3967888"/>
          </a:xfrm>
          <a:prstGeom prst="rect">
            <a:avLst/>
          </a:prstGeom>
        </p:spPr>
      </p:pic>
      <p:sp>
        <p:nvSpPr>
          <p:cNvPr id="10" name="Right Arrow 9"/>
          <p:cNvSpPr/>
          <p:nvPr/>
        </p:nvSpPr>
        <p:spPr bwMode="auto">
          <a:xfrm>
            <a:off x="3082835" y="2908349"/>
            <a:ext cx="3931920" cy="6662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0000"/>
              </a:solidFill>
              <a:ea typeface="Segoe UI" pitchFamily="34" charset="0"/>
              <a:cs typeface="Segoe UI" pitchFamily="34" charset="0"/>
            </a:endParaRPr>
          </a:p>
        </p:txBody>
      </p:sp>
      <p:sp>
        <p:nvSpPr>
          <p:cNvPr id="11" name="Rectangle 10"/>
          <p:cNvSpPr/>
          <p:nvPr/>
        </p:nvSpPr>
        <p:spPr bwMode="auto">
          <a:xfrm>
            <a:off x="2612231" y="3048001"/>
            <a:ext cx="402432" cy="419100"/>
          </a:xfrm>
          <a:prstGeom prst="rect">
            <a:avLst/>
          </a:prstGeom>
          <a:noFill/>
          <a:ln w="7620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596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Memorija</a:t>
            </a:r>
            <a:endParaRPr lang="en-US" dirty="0"/>
          </a:p>
        </p:txBody>
      </p:sp>
      <p:sp>
        <p:nvSpPr>
          <p:cNvPr id="4" name="Rectangle 3"/>
          <p:cNvSpPr/>
          <p:nvPr/>
        </p:nvSpPr>
        <p:spPr bwMode="auto">
          <a:xfrm>
            <a:off x="443346" y="1620982"/>
            <a:ext cx="2743200" cy="27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dirty="0" smtClean="0">
                <a:solidFill>
                  <a:schemeClr val="bg1"/>
                </a:solidFill>
                <a:latin typeface="+mj-lt"/>
                <a:ea typeface="Segoe UI" pitchFamily="34" charset="0"/>
                <a:cs typeface="Segoe UI" pitchFamily="34" charset="0"/>
              </a:rPr>
              <a:t>1 PX</a:t>
            </a:r>
          </a:p>
        </p:txBody>
      </p:sp>
      <p:sp>
        <p:nvSpPr>
          <p:cNvPr id="5" name="Title 5"/>
          <p:cNvSpPr txBox="1">
            <a:spLocks/>
          </p:cNvSpPr>
          <p:nvPr/>
        </p:nvSpPr>
        <p:spPr>
          <a:xfrm>
            <a:off x="3292476" y="1486956"/>
            <a:ext cx="9143999"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r>
              <a:rPr lang="en-US" dirty="0" smtClean="0">
                <a:solidFill>
                  <a:schemeClr val="tx1"/>
                </a:solidFill>
              </a:rPr>
              <a:t>RGBA</a:t>
            </a:r>
          </a:p>
          <a:p>
            <a:r>
              <a:rPr lang="en-US" dirty="0" smtClean="0">
                <a:solidFill>
                  <a:srgbClr val="FF0000"/>
                </a:solidFill>
              </a:rPr>
              <a:t>R = 0</a:t>
            </a:r>
          </a:p>
          <a:p>
            <a:r>
              <a:rPr lang="en-US" dirty="0" smtClean="0">
                <a:solidFill>
                  <a:srgbClr val="00FF00"/>
                </a:solidFill>
              </a:rPr>
              <a:t>G = 114</a:t>
            </a:r>
          </a:p>
          <a:p>
            <a:r>
              <a:rPr lang="en-US" dirty="0" smtClean="0">
                <a:solidFill>
                  <a:srgbClr val="0000FF"/>
                </a:solidFill>
              </a:rPr>
              <a:t>B = 198</a:t>
            </a:r>
          </a:p>
          <a:p>
            <a:r>
              <a:rPr lang="en-US" dirty="0" smtClean="0">
                <a:solidFill>
                  <a:schemeClr val="tx1"/>
                </a:solidFill>
              </a:rPr>
              <a:t>A = 255</a:t>
            </a:r>
          </a:p>
          <a:p>
            <a:endParaRPr lang="en-US" dirty="0"/>
          </a:p>
          <a:p>
            <a:endParaRPr lang="en-US" dirty="0"/>
          </a:p>
        </p:txBody>
      </p:sp>
      <p:pic>
        <p:nvPicPr>
          <p:cNvPr id="1026" name="Picture 2" descr="http://upload.wikimedia.org/wikipedia/commons/0/0e/PixelSamples32bppRG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11" y="5779072"/>
            <a:ext cx="11925548" cy="109278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p:cNvSpPr txBox="1">
            <a:spLocks/>
          </p:cNvSpPr>
          <p:nvPr/>
        </p:nvSpPr>
        <p:spPr>
          <a:xfrm>
            <a:off x="9861983" y="4681770"/>
            <a:ext cx="2793711"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r>
              <a:rPr lang="en-US" dirty="0" smtClean="0">
                <a:solidFill>
                  <a:schemeClr val="tx1"/>
                </a:solidFill>
              </a:rPr>
              <a:t>4 </a:t>
            </a:r>
            <a:r>
              <a:rPr lang="en-US" dirty="0" err="1" smtClean="0">
                <a:solidFill>
                  <a:schemeClr val="tx1"/>
                </a:solidFill>
              </a:rPr>
              <a:t>bajta</a:t>
            </a:r>
            <a:endParaRPr lang="en-US" dirty="0" smtClean="0">
              <a:solidFill>
                <a:schemeClr val="tx1"/>
              </a:solidFill>
            </a:endParaRPr>
          </a:p>
          <a:p>
            <a:endParaRPr lang="en-US" dirty="0"/>
          </a:p>
          <a:p>
            <a:endParaRPr lang="en-US" dirty="0"/>
          </a:p>
        </p:txBody>
      </p:sp>
    </p:spTree>
    <p:extLst>
      <p:ext uri="{BB962C8B-B14F-4D97-AF65-F5344CB8AC3E}">
        <p14:creationId xmlns:p14="http://schemas.microsoft.com/office/powerpoint/2010/main" val="5862483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Memorija</a:t>
            </a:r>
            <a:endParaRPr lang="en-US" dirty="0"/>
          </a:p>
        </p:txBody>
      </p:sp>
      <p:sp>
        <p:nvSpPr>
          <p:cNvPr id="6" name="Rectangle 5"/>
          <p:cNvSpPr/>
          <p:nvPr/>
        </p:nvSpPr>
        <p:spPr bwMode="auto">
          <a:xfrm>
            <a:off x="457199" y="5544457"/>
            <a:ext cx="2010951" cy="934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19 MB</a:t>
            </a:r>
          </a:p>
        </p:txBody>
      </p:sp>
      <p:sp>
        <p:nvSpPr>
          <p:cNvPr id="7" name="Rectangle 6"/>
          <p:cNvSpPr/>
          <p:nvPr/>
        </p:nvSpPr>
        <p:spPr bwMode="auto">
          <a:xfrm>
            <a:off x="2469098" y="4789714"/>
            <a:ext cx="2142940" cy="1688799"/>
          </a:xfrm>
          <a:prstGeom prst="rect">
            <a:avLst/>
          </a:prstGeom>
          <a:solidFill>
            <a:srgbClr val="00AF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5000" dirty="0" smtClean="0">
                <a:gradFill>
                  <a:gsLst>
                    <a:gs pos="0">
                      <a:srgbClr val="FFFFFF"/>
                    </a:gs>
                    <a:gs pos="100000">
                      <a:srgbClr val="FFFFFF"/>
                    </a:gs>
                  </a:gsLst>
                  <a:lin ang="5400000" scaled="0"/>
                </a:gradFill>
                <a:latin typeface="+mj-lt"/>
                <a:ea typeface="Segoe UI" pitchFamily="34" charset="0"/>
                <a:cs typeface="Segoe UI" pitchFamily="34" charset="0"/>
              </a:rPr>
              <a:t>31 MB</a:t>
            </a:r>
          </a:p>
        </p:txBody>
      </p:sp>
      <p:sp>
        <p:nvSpPr>
          <p:cNvPr id="8" name="Rectangle 7"/>
          <p:cNvSpPr/>
          <p:nvPr/>
        </p:nvSpPr>
        <p:spPr bwMode="auto">
          <a:xfrm>
            <a:off x="4601029" y="3614057"/>
            <a:ext cx="2603948" cy="2864456"/>
          </a:xfrm>
          <a:prstGeom prst="rect">
            <a:avLst/>
          </a:prstGeom>
          <a:solidFill>
            <a:srgbClr val="00B3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200" dirty="0" smtClean="0">
                <a:gradFill>
                  <a:gsLst>
                    <a:gs pos="0">
                      <a:srgbClr val="FFFFFF"/>
                    </a:gs>
                    <a:gs pos="100000">
                      <a:srgbClr val="FFFFFF"/>
                    </a:gs>
                  </a:gsLst>
                  <a:lin ang="5400000" scaled="0"/>
                </a:gradFill>
                <a:latin typeface="+mj-lt"/>
                <a:ea typeface="Segoe UI" pitchFamily="34" charset="0"/>
                <a:cs typeface="Segoe UI" pitchFamily="34" charset="0"/>
              </a:rPr>
              <a:t>62 MB</a:t>
            </a:r>
          </a:p>
        </p:txBody>
      </p:sp>
      <p:sp>
        <p:nvSpPr>
          <p:cNvPr id="9" name="Rectangle 8"/>
          <p:cNvSpPr/>
          <p:nvPr/>
        </p:nvSpPr>
        <p:spPr bwMode="auto">
          <a:xfrm>
            <a:off x="7205924" y="1540753"/>
            <a:ext cx="4937760" cy="49377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400" dirty="0" smtClean="0">
                <a:gradFill>
                  <a:gsLst>
                    <a:gs pos="0">
                      <a:srgbClr val="FFFFFF"/>
                    </a:gs>
                    <a:gs pos="100000">
                      <a:srgbClr val="FFFFFF"/>
                    </a:gs>
                  </a:gsLst>
                  <a:lin ang="5400000" scaled="0"/>
                </a:gradFill>
                <a:latin typeface="+mj-lt"/>
                <a:ea typeface="Segoe UI" pitchFamily="34" charset="0"/>
                <a:cs typeface="Segoe UI" pitchFamily="34" charset="0"/>
              </a:rPr>
              <a:t>158 MB</a:t>
            </a:r>
          </a:p>
        </p:txBody>
      </p:sp>
      <p:sp>
        <p:nvSpPr>
          <p:cNvPr id="11" name="Title 5"/>
          <p:cNvSpPr txBox="1">
            <a:spLocks/>
          </p:cNvSpPr>
          <p:nvPr/>
        </p:nvSpPr>
        <p:spPr>
          <a:xfrm>
            <a:off x="366393" y="2850292"/>
            <a:ext cx="2193511" cy="89599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4600" dirty="0" smtClean="0">
                <a:solidFill>
                  <a:schemeClr val="tx1"/>
                </a:solidFill>
              </a:rPr>
              <a:t>5 MP</a:t>
            </a:r>
          </a:p>
          <a:p>
            <a:endParaRPr lang="en-US" dirty="0"/>
          </a:p>
          <a:p>
            <a:endParaRPr lang="en-US" dirty="0"/>
          </a:p>
        </p:txBody>
      </p:sp>
      <p:sp>
        <p:nvSpPr>
          <p:cNvPr id="15" name="Title 5"/>
          <p:cNvSpPr txBox="1">
            <a:spLocks/>
          </p:cNvSpPr>
          <p:nvPr/>
        </p:nvSpPr>
        <p:spPr>
          <a:xfrm>
            <a:off x="2396970" y="1939510"/>
            <a:ext cx="2275238"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4600" dirty="0" smtClean="0">
                <a:solidFill>
                  <a:schemeClr val="tx1"/>
                </a:solidFill>
              </a:rPr>
              <a:t>8 MP</a:t>
            </a:r>
          </a:p>
        </p:txBody>
      </p:sp>
      <p:sp>
        <p:nvSpPr>
          <p:cNvPr id="16" name="Title 5"/>
          <p:cNvSpPr txBox="1">
            <a:spLocks/>
          </p:cNvSpPr>
          <p:nvPr/>
        </p:nvSpPr>
        <p:spPr>
          <a:xfrm>
            <a:off x="5039121" y="1097302"/>
            <a:ext cx="1727763"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r>
              <a:rPr lang="en-US" sz="4600" dirty="0" smtClean="0">
                <a:solidFill>
                  <a:schemeClr val="tx1"/>
                </a:solidFill>
              </a:rPr>
              <a:t>16 MP</a:t>
            </a:r>
          </a:p>
          <a:p>
            <a:endParaRPr lang="en-US" dirty="0"/>
          </a:p>
          <a:p>
            <a:endParaRPr lang="en-US" dirty="0"/>
          </a:p>
        </p:txBody>
      </p:sp>
      <p:sp>
        <p:nvSpPr>
          <p:cNvPr id="17" name="Title 5"/>
          <p:cNvSpPr txBox="1">
            <a:spLocks/>
          </p:cNvSpPr>
          <p:nvPr/>
        </p:nvSpPr>
        <p:spPr>
          <a:xfrm>
            <a:off x="8795451" y="0"/>
            <a:ext cx="1758705"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r>
              <a:rPr lang="en-US" sz="4600" dirty="0" smtClean="0">
                <a:solidFill>
                  <a:schemeClr val="tx1"/>
                </a:solidFill>
              </a:rPr>
              <a:t>41 MP</a:t>
            </a:r>
          </a:p>
          <a:p>
            <a:endParaRPr lang="en-US" dirty="0"/>
          </a:p>
          <a:p>
            <a:endParaRPr lang="en-US" dirty="0"/>
          </a:p>
        </p:txBody>
      </p:sp>
      <p:sp>
        <p:nvSpPr>
          <p:cNvPr id="18" name="Rectangle 17"/>
          <p:cNvSpPr/>
          <p:nvPr/>
        </p:nvSpPr>
        <p:spPr>
          <a:xfrm>
            <a:off x="2529114" y="3150334"/>
            <a:ext cx="2010950" cy="923330"/>
          </a:xfrm>
          <a:prstGeom prst="rect">
            <a:avLst/>
          </a:prstGeom>
        </p:spPr>
        <p:txBody>
          <a:bodyPr wrap="square">
            <a:spAutoFit/>
          </a:bodyPr>
          <a:lstStyle/>
          <a:p>
            <a:pPr algn="ctr"/>
            <a:r>
              <a:rPr lang="en-US" dirty="0" smtClean="0"/>
              <a:t>Lumia 800, Lumia 820, Lumia 920, Lumia 925…</a:t>
            </a:r>
            <a:endParaRPr lang="en-US" dirty="0"/>
          </a:p>
        </p:txBody>
      </p:sp>
      <p:sp>
        <p:nvSpPr>
          <p:cNvPr id="19" name="Rectangle 18"/>
          <p:cNvSpPr/>
          <p:nvPr/>
        </p:nvSpPr>
        <p:spPr>
          <a:xfrm>
            <a:off x="434681" y="4009633"/>
            <a:ext cx="2010950" cy="923330"/>
          </a:xfrm>
          <a:prstGeom prst="rect">
            <a:avLst/>
          </a:prstGeom>
        </p:spPr>
        <p:txBody>
          <a:bodyPr wrap="square">
            <a:spAutoFit/>
          </a:bodyPr>
          <a:lstStyle/>
          <a:p>
            <a:pPr algn="ctr"/>
            <a:r>
              <a:rPr lang="en-US" dirty="0"/>
              <a:t>HTC HD7, Lumia </a:t>
            </a:r>
            <a:r>
              <a:rPr lang="en-US" dirty="0" smtClean="0"/>
              <a:t>520, Lumia 620, Lumia 720</a:t>
            </a:r>
            <a:endParaRPr lang="en-US" dirty="0"/>
          </a:p>
        </p:txBody>
      </p:sp>
      <p:sp>
        <p:nvSpPr>
          <p:cNvPr id="20" name="Rectangle 19"/>
          <p:cNvSpPr/>
          <p:nvPr/>
        </p:nvSpPr>
        <p:spPr>
          <a:xfrm>
            <a:off x="4897527" y="2317027"/>
            <a:ext cx="2010950" cy="369332"/>
          </a:xfrm>
          <a:prstGeom prst="rect">
            <a:avLst/>
          </a:prstGeom>
        </p:spPr>
        <p:txBody>
          <a:bodyPr wrap="square">
            <a:spAutoFit/>
          </a:bodyPr>
          <a:lstStyle/>
          <a:p>
            <a:pPr algn="ctr"/>
            <a:r>
              <a:rPr lang="en-US" dirty="0" smtClean="0"/>
              <a:t>HTC Titan 2</a:t>
            </a:r>
            <a:endParaRPr lang="en-US" dirty="0"/>
          </a:p>
        </p:txBody>
      </p:sp>
      <p:sp>
        <p:nvSpPr>
          <p:cNvPr id="21" name="Rectangle 20"/>
          <p:cNvSpPr/>
          <p:nvPr/>
        </p:nvSpPr>
        <p:spPr>
          <a:xfrm>
            <a:off x="8632683" y="919406"/>
            <a:ext cx="2010950" cy="369332"/>
          </a:xfrm>
          <a:prstGeom prst="rect">
            <a:avLst/>
          </a:prstGeom>
        </p:spPr>
        <p:txBody>
          <a:bodyPr wrap="square">
            <a:spAutoFit/>
          </a:bodyPr>
          <a:lstStyle/>
          <a:p>
            <a:pPr algn="ctr"/>
            <a:r>
              <a:rPr lang="en-US" dirty="0" smtClean="0"/>
              <a:t>Lumia 1020</a:t>
            </a:r>
            <a:endParaRPr lang="en-US" dirty="0"/>
          </a:p>
        </p:txBody>
      </p:sp>
    </p:spTree>
    <p:extLst>
      <p:ext uri="{BB962C8B-B14F-4D97-AF65-F5344CB8AC3E}">
        <p14:creationId xmlns:p14="http://schemas.microsoft.com/office/powerpoint/2010/main" val="4212264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p:bldP spid="15" grpId="0"/>
      <p:bldP spid="16" grpId="0"/>
      <p:bldP spid="17" grpId="0"/>
      <p:bldP spid="18"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8208040"/>
              </p:ext>
            </p:extLst>
          </p:nvPr>
        </p:nvGraphicFramePr>
        <p:xfrm>
          <a:off x="0" y="-1"/>
          <a:ext cx="12436475" cy="7041322"/>
        </p:xfrm>
        <a:graphic>
          <a:graphicData uri="http://schemas.openxmlformats.org/drawingml/2006/table">
            <a:tbl>
              <a:tblPr firstRow="1" bandRow="1">
                <a:tableStyleId>{5C22544A-7EE6-4342-B048-85BDC9FD1C3A}</a:tableStyleId>
              </a:tblPr>
              <a:tblGrid>
                <a:gridCol w="2487295"/>
                <a:gridCol w="2487295"/>
                <a:gridCol w="2487295"/>
                <a:gridCol w="2487295"/>
                <a:gridCol w="2487295"/>
              </a:tblGrid>
              <a:tr h="1850384">
                <a:tc gridSpan="3">
                  <a:txBody>
                    <a:bodyPr/>
                    <a:lstStyle/>
                    <a:p>
                      <a:r>
                        <a:rPr lang="hr-HR" sz="3600" dirty="0" smtClean="0">
                          <a:latin typeface="+mj-lt"/>
                        </a:rPr>
                        <a:t>Memorijska ograničenja na WP8</a:t>
                      </a:r>
                      <a:endParaRPr lang="en-US" sz="3600" dirty="0">
                        <a:latin typeface="+mj-lt"/>
                      </a:endParaRPr>
                    </a:p>
                  </a:txBody>
                  <a:tcPr marL="182880" anchor="ctr">
                    <a:lnB w="38100" cmpd="sng">
                      <a:noFill/>
                    </a:lnB>
                  </a:tcPr>
                </a:tc>
                <a:tc hMerge="1">
                  <a:txBody>
                    <a:bodyPr/>
                    <a:lstStyle/>
                    <a:p>
                      <a:endParaRPr lang="en-US"/>
                    </a:p>
                  </a:txBody>
                  <a:tcPr/>
                </a:tc>
                <a:tc hMerge="1">
                  <a:txBody>
                    <a:bodyPr/>
                    <a:lstStyle/>
                    <a:p>
                      <a:endParaRPr lang="en-US"/>
                    </a:p>
                  </a:txBody>
                  <a:tcPr/>
                </a:tc>
                <a:tc>
                  <a:txBody>
                    <a:bodyPr/>
                    <a:lstStyle/>
                    <a:p>
                      <a:endParaRPr lang="en-US" sz="3000" dirty="0">
                        <a:latin typeface="+mj-lt"/>
                      </a:endParaRPr>
                    </a:p>
                  </a:txBody>
                  <a:tcPr marL="182880" anchor="ctr">
                    <a:lnB w="38100" cmpd="sng">
                      <a:noFill/>
                    </a:lnB>
                  </a:tcPr>
                </a:tc>
                <a:tc>
                  <a:txBody>
                    <a:bodyPr/>
                    <a:lstStyle/>
                    <a:p>
                      <a:endParaRPr lang="en-US" sz="3000" dirty="0">
                        <a:latin typeface="+mj-lt"/>
                      </a:endParaRPr>
                    </a:p>
                  </a:txBody>
                  <a:tcPr marL="182880" anchor="ctr">
                    <a:lnB w="38100" cmpd="sng">
                      <a:noFill/>
                    </a:lnB>
                  </a:tcPr>
                </a:tc>
              </a:tr>
              <a:tr h="1306890">
                <a:tc>
                  <a:txBody>
                    <a:bodyPr/>
                    <a:lstStyle/>
                    <a:p>
                      <a:r>
                        <a:rPr lang="hr-HR" sz="1800" b="1" dirty="0" smtClean="0">
                          <a:solidFill>
                            <a:schemeClr val="accent1"/>
                          </a:solidFill>
                        </a:rPr>
                        <a:t>Vrsta ograničenja</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1800" b="1" dirty="0" smtClean="0">
                          <a:solidFill>
                            <a:schemeClr val="accent1"/>
                          </a:solidFill>
                        </a:rPr>
                        <a:t>Vrsta aplikacije</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1800" b="1" dirty="0" smtClean="0">
                          <a:solidFill>
                            <a:schemeClr val="accent1"/>
                          </a:solidFill>
                        </a:rPr>
                        <a:t>Uređaji s manje memorije</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1800" b="1" dirty="0" smtClean="0">
                          <a:solidFill>
                            <a:schemeClr val="accent1"/>
                          </a:solidFill>
                        </a:rPr>
                        <a:t>Uređaji</a:t>
                      </a:r>
                      <a:r>
                        <a:rPr lang="hr-HR" sz="1800" b="1" baseline="0" dirty="0" smtClean="0">
                          <a:solidFill>
                            <a:schemeClr val="accent1"/>
                          </a:solidFill>
                        </a:rPr>
                        <a:t> s 1GB memorije</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1800" b="1" dirty="0" smtClean="0">
                          <a:solidFill>
                            <a:schemeClr val="accent1"/>
                          </a:solidFill>
                        </a:rPr>
                        <a:t>Uređaji s 2GB memorije</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79084">
                <a:tc>
                  <a:txBody>
                    <a:bodyPr/>
                    <a:lstStyle/>
                    <a:p>
                      <a:r>
                        <a:rPr lang="hr-HR" sz="2600" b="1" dirty="0" smtClean="0">
                          <a:solidFill>
                            <a:schemeClr val="tx2"/>
                          </a:solidFill>
                        </a:rPr>
                        <a:t>Normalno</a:t>
                      </a:r>
                      <a:endParaRPr lang="en-US" sz="2600" b="1"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600" dirty="0" smtClean="0">
                          <a:solidFill>
                            <a:schemeClr val="tx2"/>
                          </a:solidFill>
                        </a:rPr>
                        <a:t>XNA ili nativna</a:t>
                      </a:r>
                      <a:endParaRPr lang="en-US" sz="2600"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600" dirty="0" smtClean="0">
                          <a:solidFill>
                            <a:schemeClr val="tx2"/>
                          </a:solidFill>
                        </a:rPr>
                        <a:t>150 MB</a:t>
                      </a:r>
                      <a:endParaRPr lang="en-US" sz="2600"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600" dirty="0" smtClean="0">
                          <a:solidFill>
                            <a:schemeClr val="tx2"/>
                          </a:solidFill>
                        </a:rPr>
                        <a:t>150 MB</a:t>
                      </a:r>
                      <a:endParaRPr lang="en-US" sz="2600"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600" dirty="0" smtClean="0">
                          <a:solidFill>
                            <a:schemeClr val="tx2"/>
                          </a:solidFill>
                        </a:rPr>
                        <a:t>150 MB</a:t>
                      </a:r>
                      <a:endParaRPr lang="en-US" sz="2600"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r>
              <a:tr h="1279084">
                <a:tc>
                  <a:txBody>
                    <a:bodyPr/>
                    <a:lstStyle/>
                    <a:p>
                      <a:r>
                        <a:rPr lang="hr-HR" sz="2600" b="1" dirty="0" smtClean="0">
                          <a:solidFill>
                            <a:schemeClr val="tx2"/>
                          </a:solidFill>
                        </a:rPr>
                        <a:t>Normalno</a:t>
                      </a:r>
                      <a:endParaRPr lang="en-US" sz="2600" b="1" dirty="0">
                        <a:solidFill>
                          <a:schemeClr val="tx2"/>
                        </a:solidFill>
                      </a:endParaRPr>
                    </a:p>
                  </a:txBody>
                  <a:tcPr marL="182880" marT="91440" anchor="ctr">
                    <a:solidFill>
                      <a:schemeClr val="bg1">
                        <a:lumMod val="95000"/>
                      </a:schemeClr>
                    </a:solidFill>
                  </a:tcPr>
                </a:tc>
                <a:tc>
                  <a:txBody>
                    <a:bodyPr/>
                    <a:lstStyle/>
                    <a:p>
                      <a:r>
                        <a:rPr lang="hr-HR" sz="2600" dirty="0" smtClean="0">
                          <a:solidFill>
                            <a:schemeClr val="tx2"/>
                          </a:solidFill>
                        </a:rPr>
                        <a:t>XAML</a:t>
                      </a:r>
                      <a:r>
                        <a:rPr lang="en-US" sz="2600" dirty="0" smtClean="0">
                          <a:solidFill>
                            <a:schemeClr val="tx2"/>
                          </a:solidFill>
                        </a:rPr>
                        <a:t>/.NET</a:t>
                      </a:r>
                      <a:r>
                        <a:rPr lang="en-US" sz="2600" baseline="0" dirty="0" smtClean="0">
                          <a:solidFill>
                            <a:schemeClr val="tx2"/>
                          </a:solidFill>
                        </a:rPr>
                        <a:t> (</a:t>
                      </a:r>
                      <a:r>
                        <a:rPr lang="en-US" sz="2600" baseline="0" dirty="0" err="1" smtClean="0">
                          <a:solidFill>
                            <a:schemeClr val="tx2"/>
                          </a:solidFill>
                        </a:rPr>
                        <a:t>isklju</a:t>
                      </a:r>
                      <a:r>
                        <a:rPr lang="hr-HR" sz="2600" baseline="0" dirty="0" smtClean="0">
                          <a:solidFill>
                            <a:schemeClr val="tx2"/>
                          </a:solidFill>
                        </a:rPr>
                        <a:t>čujući XNA)</a:t>
                      </a:r>
                      <a:endParaRPr lang="en-US" sz="2600" dirty="0">
                        <a:solidFill>
                          <a:schemeClr val="tx2"/>
                        </a:solidFill>
                      </a:endParaRPr>
                    </a:p>
                  </a:txBody>
                  <a:tcPr marL="182880" marT="91440" anchor="ctr">
                    <a:solidFill>
                      <a:schemeClr val="bg1">
                        <a:lumMod val="95000"/>
                      </a:schemeClr>
                    </a:solidFill>
                  </a:tcPr>
                </a:tc>
                <a:tc>
                  <a:txBody>
                    <a:bodyPr/>
                    <a:lstStyle/>
                    <a:p>
                      <a:r>
                        <a:rPr lang="hr-HR" sz="2600" dirty="0" smtClean="0">
                          <a:solidFill>
                            <a:schemeClr val="tx2"/>
                          </a:solidFill>
                        </a:rPr>
                        <a:t>150 MB</a:t>
                      </a:r>
                      <a:endParaRPr lang="en-US" sz="2600" dirty="0">
                        <a:solidFill>
                          <a:schemeClr val="tx2"/>
                        </a:solidFill>
                      </a:endParaRPr>
                    </a:p>
                  </a:txBody>
                  <a:tcPr marL="182880" marT="91440" anchor="ctr">
                    <a:solidFill>
                      <a:schemeClr val="bg1">
                        <a:lumMod val="95000"/>
                      </a:schemeClr>
                    </a:solidFill>
                  </a:tcPr>
                </a:tc>
                <a:tc>
                  <a:txBody>
                    <a:bodyPr/>
                    <a:lstStyle/>
                    <a:p>
                      <a:r>
                        <a:rPr lang="hr-HR" sz="2600" dirty="0" smtClean="0">
                          <a:solidFill>
                            <a:schemeClr val="tx2"/>
                          </a:solidFill>
                        </a:rPr>
                        <a:t>300 MB</a:t>
                      </a:r>
                      <a:endParaRPr lang="en-US" sz="2600" dirty="0">
                        <a:solidFill>
                          <a:schemeClr val="tx2"/>
                        </a:solidFill>
                      </a:endParaRPr>
                    </a:p>
                  </a:txBody>
                  <a:tcPr marL="182880" marT="91440" anchor="ctr">
                    <a:solidFill>
                      <a:schemeClr val="bg1">
                        <a:lumMod val="95000"/>
                      </a:schemeClr>
                    </a:solidFill>
                  </a:tcPr>
                </a:tc>
                <a:tc>
                  <a:txBody>
                    <a:bodyPr/>
                    <a:lstStyle/>
                    <a:p>
                      <a:r>
                        <a:rPr lang="hr-HR" sz="2600" dirty="0" smtClean="0">
                          <a:solidFill>
                            <a:schemeClr val="tx2"/>
                          </a:solidFill>
                        </a:rPr>
                        <a:t>300 MB</a:t>
                      </a:r>
                      <a:endParaRPr lang="en-US" sz="2600" dirty="0">
                        <a:solidFill>
                          <a:schemeClr val="tx2"/>
                        </a:solidFill>
                      </a:endParaRPr>
                    </a:p>
                  </a:txBody>
                  <a:tcPr marL="182880" marT="91440" anchor="ctr">
                    <a:solidFill>
                      <a:schemeClr val="bg1">
                        <a:lumMod val="95000"/>
                      </a:schemeClr>
                    </a:solidFill>
                  </a:tcPr>
                </a:tc>
              </a:tr>
              <a:tr h="127908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hr-HR" sz="2600" b="1" dirty="0" smtClean="0">
                          <a:solidFill>
                            <a:schemeClr val="tx2"/>
                          </a:solidFill>
                        </a:rPr>
                        <a:t>Povišeno</a:t>
                      </a:r>
                      <a:endParaRPr lang="en-US" sz="2600" b="1" dirty="0" smtClean="0">
                        <a:solidFill>
                          <a:schemeClr val="tx2"/>
                        </a:solidFill>
                      </a:endParaRPr>
                    </a:p>
                  </a:txBody>
                  <a:tcPr marL="182880" marT="91440" anchor="ctr">
                    <a:solidFill>
                      <a:schemeClr val="bg1">
                        <a:lumMod val="85000"/>
                      </a:schemeClr>
                    </a:solidFill>
                  </a:tcPr>
                </a:tc>
                <a:tc>
                  <a:txBody>
                    <a:bodyPr/>
                    <a:lstStyle/>
                    <a:p>
                      <a:r>
                        <a:rPr lang="hr-HR" sz="2600" dirty="0" smtClean="0">
                          <a:solidFill>
                            <a:schemeClr val="tx2"/>
                          </a:solidFill>
                        </a:rPr>
                        <a:t>Sve</a:t>
                      </a:r>
                      <a:r>
                        <a:rPr lang="hr-HR" sz="2600" baseline="0" dirty="0" smtClean="0">
                          <a:solidFill>
                            <a:schemeClr val="tx2"/>
                          </a:solidFill>
                        </a:rPr>
                        <a:t> vrste</a:t>
                      </a:r>
                      <a:endParaRPr lang="en-US" sz="2600" dirty="0">
                        <a:solidFill>
                          <a:schemeClr val="tx2"/>
                        </a:solidFill>
                      </a:endParaRPr>
                    </a:p>
                  </a:txBody>
                  <a:tcPr marL="182880" marT="91440" anchor="ctr">
                    <a:solidFill>
                      <a:schemeClr val="bg1">
                        <a:lumMod val="85000"/>
                      </a:schemeClr>
                    </a:solidFill>
                  </a:tcPr>
                </a:tc>
                <a:tc>
                  <a:txBody>
                    <a:bodyPr/>
                    <a:lstStyle/>
                    <a:p>
                      <a:r>
                        <a:rPr lang="hr-HR" sz="2600" dirty="0" smtClean="0">
                          <a:solidFill>
                            <a:schemeClr val="tx2"/>
                          </a:solidFill>
                        </a:rPr>
                        <a:t>180 MB</a:t>
                      </a:r>
                      <a:endParaRPr lang="en-US" sz="2600" dirty="0">
                        <a:solidFill>
                          <a:schemeClr val="tx2"/>
                        </a:solidFill>
                      </a:endParaRPr>
                    </a:p>
                  </a:txBody>
                  <a:tcPr marL="182880" marT="91440" anchor="ctr">
                    <a:solidFill>
                      <a:schemeClr val="bg1">
                        <a:lumMod val="85000"/>
                      </a:schemeClr>
                    </a:solidFill>
                  </a:tcPr>
                </a:tc>
                <a:tc>
                  <a:txBody>
                    <a:bodyPr/>
                    <a:lstStyle/>
                    <a:p>
                      <a:r>
                        <a:rPr lang="hr-HR" sz="2600" dirty="0" smtClean="0">
                          <a:solidFill>
                            <a:schemeClr val="tx2"/>
                          </a:solidFill>
                        </a:rPr>
                        <a:t>380 MB</a:t>
                      </a:r>
                      <a:endParaRPr lang="en-US" sz="2600" dirty="0">
                        <a:solidFill>
                          <a:schemeClr val="tx2"/>
                        </a:solidFill>
                      </a:endParaRPr>
                    </a:p>
                  </a:txBody>
                  <a:tcPr marL="182880" marT="91440" anchor="ctr">
                    <a:solidFill>
                      <a:schemeClr val="bg1">
                        <a:lumMod val="85000"/>
                      </a:schemeClr>
                    </a:solidFill>
                  </a:tcPr>
                </a:tc>
                <a:tc>
                  <a:txBody>
                    <a:bodyPr/>
                    <a:lstStyle/>
                    <a:p>
                      <a:r>
                        <a:rPr lang="hr-HR" sz="2600" dirty="0" smtClean="0">
                          <a:solidFill>
                            <a:schemeClr val="tx2"/>
                          </a:solidFill>
                        </a:rPr>
                        <a:t>570 MB</a:t>
                      </a:r>
                      <a:endParaRPr lang="en-US" sz="2600" dirty="0">
                        <a:solidFill>
                          <a:schemeClr val="tx2"/>
                        </a:solidFill>
                      </a:endParaRPr>
                    </a:p>
                  </a:txBody>
                  <a:tcPr marL="182880" marT="91440" anchor="ctr">
                    <a:solidFill>
                      <a:schemeClr val="bg1">
                        <a:lumMod val="85000"/>
                      </a:schemeClr>
                    </a:solidFill>
                  </a:tcPr>
                </a:tc>
              </a:tr>
            </a:tbl>
          </a:graphicData>
        </a:graphic>
      </p:graphicFrame>
    </p:spTree>
    <p:extLst>
      <p:ext uri="{BB962C8B-B14F-4D97-AF65-F5344CB8AC3E}">
        <p14:creationId xmlns:p14="http://schemas.microsoft.com/office/powerpoint/2010/main" val="23041675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64964"/>
            <a:ext cx="9143999" cy="2116286"/>
          </a:xfrm>
        </p:spPr>
        <p:txBody>
          <a:bodyPr/>
          <a:lstStyle/>
          <a:p>
            <a:r>
              <a:rPr lang="hr-HR" dirty="0" smtClean="0"/>
              <a:t>Gdje i kako početi s Nokia Imaging SDK-om?</a:t>
            </a:r>
            <a:endParaRPr lang="en-US" dirty="0"/>
          </a:p>
        </p:txBody>
      </p:sp>
    </p:spTree>
    <p:extLst>
      <p:ext uri="{BB962C8B-B14F-4D97-AF65-F5344CB8AC3E}">
        <p14:creationId xmlns:p14="http://schemas.microsoft.com/office/powerpoint/2010/main" val="159247964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hr-HR" dirty="0" smtClean="0"/>
              <a:t>Za početak</a:t>
            </a:r>
            <a:endParaRPr lang="en-US" dirty="0"/>
          </a:p>
        </p:txBody>
      </p:sp>
      <p:sp>
        <p:nvSpPr>
          <p:cNvPr id="6" name="Text Placeholder 5"/>
          <p:cNvSpPr>
            <a:spLocks noGrp="1"/>
          </p:cNvSpPr>
          <p:nvPr>
            <p:ph type="body" sz="quarter" idx="13"/>
          </p:nvPr>
        </p:nvSpPr>
        <p:spPr/>
        <p:txBody>
          <a:bodyPr/>
          <a:lstStyle/>
          <a:p>
            <a:pPr marL="0" indent="0">
              <a:buNone/>
            </a:pPr>
            <a:r>
              <a:rPr lang="hr-HR" dirty="0" smtClean="0"/>
              <a:t>Nuget</a:t>
            </a:r>
            <a:r>
              <a:rPr lang="en-US" dirty="0" smtClean="0"/>
              <a:t> </a:t>
            </a:r>
            <a:r>
              <a:rPr lang="en-US" dirty="0" smtClean="0">
                <a:sym typeface="Wingdings" panose="05000000000000000000" pitchFamily="2" charset="2"/>
              </a:rPr>
              <a:t></a:t>
            </a:r>
            <a:endParaRPr lang="hr-HR" dirty="0" smtClean="0"/>
          </a:p>
          <a:p>
            <a:pPr marL="0" indent="0">
              <a:buNone/>
            </a:pPr>
            <a:r>
              <a:rPr lang="hr-HR" dirty="0" smtClean="0"/>
              <a:t>ARM build - testiranje na uređaju</a:t>
            </a:r>
          </a:p>
          <a:p>
            <a:pPr marL="0" indent="0">
              <a:buNone/>
            </a:pPr>
            <a:r>
              <a:rPr lang="hr-HR" dirty="0"/>
              <a:t>x</a:t>
            </a:r>
            <a:r>
              <a:rPr lang="hr-HR" dirty="0" smtClean="0"/>
              <a:t>86 build – testiranje u emulatoru</a:t>
            </a:r>
          </a:p>
          <a:p>
            <a:pPr marL="0" indent="0">
              <a:buNone/>
            </a:pPr>
            <a:endParaRPr lang="en-US" dirty="0"/>
          </a:p>
        </p:txBody>
      </p:sp>
      <p:pic>
        <p:nvPicPr>
          <p:cNvPr id="7" name="Picture 6"/>
          <p:cNvPicPr>
            <a:picLocks noChangeAspect="1"/>
          </p:cNvPicPr>
          <p:nvPr/>
        </p:nvPicPr>
        <p:blipFill>
          <a:blip r:embed="rId2"/>
          <a:stretch>
            <a:fillRect/>
          </a:stretch>
        </p:blipFill>
        <p:spPr>
          <a:xfrm>
            <a:off x="422274" y="3944936"/>
            <a:ext cx="8670779" cy="3026993"/>
          </a:xfrm>
          <a:prstGeom prst="rect">
            <a:avLst/>
          </a:prstGeom>
        </p:spPr>
      </p:pic>
    </p:spTree>
    <p:extLst>
      <p:ext uri="{BB962C8B-B14F-4D97-AF65-F5344CB8AC3E}">
        <p14:creationId xmlns:p14="http://schemas.microsoft.com/office/powerpoint/2010/main" val="396004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Što je novo u v1.0?</a:t>
            </a:r>
            <a:endParaRPr lang="en-US" dirty="0"/>
          </a:p>
        </p:txBody>
      </p:sp>
      <p:sp>
        <p:nvSpPr>
          <p:cNvPr id="3" name="Text Placeholder 2"/>
          <p:cNvSpPr>
            <a:spLocks noGrp="1"/>
          </p:cNvSpPr>
          <p:nvPr>
            <p:ph type="body" sz="quarter" idx="13"/>
          </p:nvPr>
        </p:nvSpPr>
        <p:spPr>
          <a:xfrm>
            <a:off x="274637" y="2125663"/>
            <a:ext cx="10640105" cy="4082870"/>
          </a:xfrm>
        </p:spPr>
        <p:txBody>
          <a:bodyPr/>
          <a:lstStyle/>
          <a:p>
            <a:pPr marL="0" indent="0">
              <a:buNone/>
            </a:pPr>
            <a:r>
              <a:rPr lang="hr-HR" dirty="0" smtClean="0"/>
              <a:t>Značajne promjene u arhitekturi</a:t>
            </a:r>
          </a:p>
          <a:p>
            <a:pPr marL="0" indent="0">
              <a:buNone/>
            </a:pPr>
            <a:r>
              <a:rPr lang="hr-HR" dirty="0" smtClean="0"/>
              <a:t>Parametri filtera mogu se mijenjati u hodu (oprez sa UI</a:t>
            </a:r>
            <a:r>
              <a:rPr lang="en-US" dirty="0" smtClean="0"/>
              <a:t>/</a:t>
            </a:r>
            <a:r>
              <a:rPr lang="en-US" i="1" dirty="0" err="1" smtClean="0"/>
              <a:t>sliderima</a:t>
            </a:r>
            <a:r>
              <a:rPr lang="en-US" dirty="0" smtClean="0"/>
              <a:t>!)</a:t>
            </a:r>
            <a:endParaRPr lang="hr-HR" dirty="0" smtClean="0"/>
          </a:p>
          <a:p>
            <a:pPr marL="0" indent="0">
              <a:buNone/>
            </a:pPr>
            <a:r>
              <a:rPr lang="hr-HR" dirty="0" smtClean="0"/>
              <a:t>Vlastiti </a:t>
            </a:r>
            <a:r>
              <a:rPr lang="hr-HR" i="1" dirty="0" smtClean="0"/>
              <a:t>custom</a:t>
            </a:r>
            <a:r>
              <a:rPr lang="hr-HR" dirty="0" smtClean="0"/>
              <a:t> filtri </a:t>
            </a:r>
          </a:p>
          <a:p>
            <a:pPr marL="0" indent="0">
              <a:buNone/>
            </a:pPr>
            <a:r>
              <a:rPr lang="hr-HR" dirty="0" smtClean="0"/>
              <a:t>Nove mogućnosti – ChromaKey i Gradients</a:t>
            </a:r>
            <a:endParaRPr lang="en-US" dirty="0"/>
          </a:p>
        </p:txBody>
      </p:sp>
    </p:spTree>
    <p:extLst>
      <p:ext uri="{BB962C8B-B14F-4D97-AF65-F5344CB8AC3E}">
        <p14:creationId xmlns:p14="http://schemas.microsoft.com/office/powerpoint/2010/main" val="42202296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Za početak...</a:t>
            </a:r>
            <a:endParaRPr lang="en-US" dirty="0"/>
          </a:p>
        </p:txBody>
      </p:sp>
      <p:pic>
        <p:nvPicPr>
          <p:cNvPr id="5" name="Picture 4"/>
          <p:cNvPicPr>
            <a:picLocks noChangeAspect="1"/>
          </p:cNvPicPr>
          <p:nvPr/>
        </p:nvPicPr>
        <p:blipFill rotWithShape="1">
          <a:blip r:embed="rId2"/>
          <a:srcRect r="-6277"/>
          <a:stretch/>
        </p:blipFill>
        <p:spPr>
          <a:xfrm>
            <a:off x="1008062" y="1362266"/>
            <a:ext cx="10993438" cy="5810250"/>
          </a:xfrm>
          <a:prstGeom prst="rect">
            <a:avLst/>
          </a:prstGeom>
        </p:spPr>
      </p:pic>
      <p:sp>
        <p:nvSpPr>
          <p:cNvPr id="4" name="TextBox 3"/>
          <p:cNvSpPr txBox="1"/>
          <p:nvPr/>
        </p:nvSpPr>
        <p:spPr>
          <a:xfrm>
            <a:off x="8752114" y="0"/>
            <a:ext cx="3570515" cy="1569660"/>
          </a:xfrm>
          <a:prstGeom prst="rect">
            <a:avLst/>
          </a:prstGeom>
          <a:noFill/>
        </p:spPr>
        <p:txBody>
          <a:bodyPr wrap="square" lIns="182880" tIns="146304" rIns="182880" bIns="146304" rtlCol="0">
            <a:spAutoFit/>
          </a:bodyPr>
          <a:lstStyle/>
          <a:p>
            <a:pPr>
              <a:lnSpc>
                <a:spcPct val="90000"/>
              </a:lnSpc>
              <a:spcAft>
                <a:spcPts val="600"/>
              </a:spcAft>
            </a:pPr>
            <a:r>
              <a:rPr lang="hr-HR" sz="9200" dirty="0" smtClean="0">
                <a:solidFill>
                  <a:srgbClr val="004C9A"/>
                </a:solidFill>
              </a:rPr>
              <a:t>15.12. </a:t>
            </a:r>
            <a:endParaRPr lang="en-US" sz="9200" dirty="0" smtClean="0">
              <a:solidFill>
                <a:srgbClr val="004C9A"/>
              </a:solidFill>
            </a:endParaRPr>
          </a:p>
        </p:txBody>
      </p:sp>
    </p:spTree>
    <p:extLst>
      <p:ext uri="{BB962C8B-B14F-4D97-AF65-F5344CB8AC3E}">
        <p14:creationId xmlns:p14="http://schemas.microsoft.com/office/powerpoint/2010/main" val="2480252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Arhitektura</a:t>
            </a:r>
            <a:endParaRPr lang="en-US" dirty="0"/>
          </a:p>
        </p:txBody>
      </p:sp>
      <p:sp>
        <p:nvSpPr>
          <p:cNvPr id="3" name="Text Placeholder 2"/>
          <p:cNvSpPr>
            <a:spLocks noGrp="1"/>
          </p:cNvSpPr>
          <p:nvPr>
            <p:ph type="body" sz="quarter" idx="13"/>
          </p:nvPr>
        </p:nvSpPr>
        <p:spPr>
          <a:xfrm>
            <a:off x="274638" y="2125663"/>
            <a:ext cx="8240712" cy="4082870"/>
          </a:xfrm>
        </p:spPr>
        <p:txBody>
          <a:bodyPr/>
          <a:lstStyle/>
          <a:p>
            <a:pPr marL="0" indent="0">
              <a:buNone/>
            </a:pPr>
            <a:r>
              <a:rPr lang="hr-HR" dirty="0" smtClean="0"/>
              <a:t>Tri glavna elementa</a:t>
            </a:r>
          </a:p>
          <a:p>
            <a:pPr marL="0" indent="0">
              <a:buNone/>
            </a:pPr>
            <a:r>
              <a:rPr lang="hr-HR" b="1" dirty="0" smtClean="0"/>
              <a:t>Izvor</a:t>
            </a:r>
            <a:r>
              <a:rPr lang="en-US" b="1" dirty="0" smtClean="0"/>
              <a:t> </a:t>
            </a:r>
            <a:r>
              <a:rPr lang="hr-HR" dirty="0" smtClean="0"/>
              <a:t>– slika, stream, datoteka</a:t>
            </a:r>
            <a:r>
              <a:rPr lang="en-US" dirty="0" smtClean="0"/>
              <a:t>, </a:t>
            </a:r>
            <a:r>
              <a:rPr lang="en-US" dirty="0" err="1" smtClean="0"/>
              <a:t>gradijent</a:t>
            </a:r>
            <a:r>
              <a:rPr lang="en-US" dirty="0" smtClean="0"/>
              <a:t>…</a:t>
            </a:r>
            <a:endParaRPr lang="hr-HR" dirty="0" smtClean="0"/>
          </a:p>
          <a:p>
            <a:pPr marL="0" indent="0">
              <a:buNone/>
            </a:pPr>
            <a:r>
              <a:rPr lang="hr-HR" b="1" dirty="0" smtClean="0"/>
              <a:t>Efekt</a:t>
            </a:r>
            <a:r>
              <a:rPr lang="hr-HR" dirty="0" smtClean="0"/>
              <a:t> – 50+ filtra, custom filtri</a:t>
            </a:r>
          </a:p>
          <a:p>
            <a:pPr marL="0" indent="0">
              <a:buNone/>
            </a:pPr>
            <a:r>
              <a:rPr lang="hr-HR" b="1" dirty="0" smtClean="0"/>
              <a:t>Renderer</a:t>
            </a:r>
            <a:r>
              <a:rPr lang="hr-HR" dirty="0" smtClean="0"/>
              <a:t> – kao izlaz daje sliku</a:t>
            </a:r>
          </a:p>
          <a:p>
            <a:pPr marL="0" indent="0">
              <a:buNone/>
            </a:pPr>
            <a:endParaRPr lang="hr-HR" dirty="0"/>
          </a:p>
          <a:p>
            <a:pPr marL="0" indent="0">
              <a:buNone/>
            </a:pPr>
            <a:r>
              <a:rPr lang="hr-HR" dirty="0" smtClean="0"/>
              <a:t>Kombinacija – </a:t>
            </a:r>
            <a:r>
              <a:rPr lang="hr-HR" i="1" dirty="0" smtClean="0"/>
              <a:t>rendering pipeline</a:t>
            </a:r>
          </a:p>
          <a:p>
            <a:pPr marL="0" indent="0">
              <a:buNone/>
            </a:pPr>
            <a:endParaRPr lang="hr-HR" dirty="0" smtClean="0"/>
          </a:p>
          <a:p>
            <a:pPr marL="0" indent="0">
              <a:buNone/>
            </a:pPr>
            <a:r>
              <a:rPr lang="hr-HR" dirty="0" smtClean="0"/>
              <a:t>Moguća izmjena redoslijeda i parametara filtra</a:t>
            </a:r>
          </a:p>
          <a:p>
            <a:pPr marL="0" indent="0">
              <a:buNone/>
            </a:pPr>
            <a:endParaRPr lang="en-US" dirty="0"/>
          </a:p>
        </p:txBody>
      </p:sp>
      <p:pic>
        <p:nvPicPr>
          <p:cNvPr id="4" name="Picture 3"/>
          <p:cNvPicPr>
            <a:picLocks noChangeAspect="1"/>
          </p:cNvPicPr>
          <p:nvPr/>
        </p:nvPicPr>
        <p:blipFill>
          <a:blip r:embed="rId2"/>
          <a:stretch>
            <a:fillRect/>
          </a:stretch>
        </p:blipFill>
        <p:spPr>
          <a:xfrm>
            <a:off x="5307427" y="3191986"/>
            <a:ext cx="7262398" cy="1950223"/>
          </a:xfrm>
          <a:prstGeom prst="rect">
            <a:avLst/>
          </a:prstGeom>
        </p:spPr>
      </p:pic>
    </p:spTree>
    <p:extLst>
      <p:ext uri="{BB962C8B-B14F-4D97-AF65-F5344CB8AC3E}">
        <p14:creationId xmlns:p14="http://schemas.microsoft.com/office/powerpoint/2010/main" val="275425366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Primjer</a:t>
            </a:r>
            <a:endParaRPr lang="en-US" dirty="0"/>
          </a:p>
        </p:txBody>
      </p:sp>
      <p:pic>
        <p:nvPicPr>
          <p:cNvPr id="5" name="Picture 4"/>
          <p:cNvPicPr>
            <a:picLocks noChangeAspect="1"/>
          </p:cNvPicPr>
          <p:nvPr/>
        </p:nvPicPr>
        <p:blipFill>
          <a:blip r:embed="rId2"/>
          <a:stretch>
            <a:fillRect/>
          </a:stretch>
        </p:blipFill>
        <p:spPr>
          <a:xfrm>
            <a:off x="5174077" y="0"/>
            <a:ext cx="7262398" cy="1950223"/>
          </a:xfrm>
          <a:prstGeom prst="rect">
            <a:avLst/>
          </a:prstGeom>
        </p:spPr>
      </p:pic>
      <p:pic>
        <p:nvPicPr>
          <p:cNvPr id="6" name="Picture 5"/>
          <p:cNvPicPr>
            <a:picLocks noChangeAspect="1"/>
          </p:cNvPicPr>
          <p:nvPr/>
        </p:nvPicPr>
        <p:blipFill>
          <a:blip r:embed="rId3"/>
          <a:stretch>
            <a:fillRect/>
          </a:stretch>
        </p:blipFill>
        <p:spPr>
          <a:xfrm>
            <a:off x="436562" y="2449512"/>
            <a:ext cx="10687050" cy="4152900"/>
          </a:xfrm>
          <a:prstGeom prst="rect">
            <a:avLst/>
          </a:prstGeom>
        </p:spPr>
      </p:pic>
    </p:spTree>
    <p:extLst>
      <p:ext uri="{BB962C8B-B14F-4D97-AF65-F5344CB8AC3E}">
        <p14:creationId xmlns:p14="http://schemas.microsoft.com/office/powerpoint/2010/main" val="4240664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7" name="Text Placeholder 6"/>
          <p:cNvSpPr>
            <a:spLocks noGrp="1"/>
          </p:cNvSpPr>
          <p:nvPr>
            <p:ph type="body" sz="quarter" idx="15"/>
          </p:nvPr>
        </p:nvSpPr>
        <p:spPr/>
        <p:txBody>
          <a:bodyPr/>
          <a:lstStyle/>
          <a:p>
            <a:endParaRPr lang="en-US" dirty="0"/>
          </a:p>
        </p:txBody>
      </p:sp>
      <p:sp>
        <p:nvSpPr>
          <p:cNvPr id="8" name="Text Placeholder 7"/>
          <p:cNvSpPr>
            <a:spLocks noGrp="1"/>
          </p:cNvSpPr>
          <p:nvPr>
            <p:ph type="body" sz="quarter" idx="16"/>
          </p:nvPr>
        </p:nvSpPr>
        <p:spPr/>
        <p:txBody>
          <a:bodyPr/>
          <a:lstStyle/>
          <a:p>
            <a:endParaRPr lang="en-US"/>
          </a:p>
        </p:txBody>
      </p:sp>
      <p:sp>
        <p:nvSpPr>
          <p:cNvPr id="9" name="Text Placeholder 8"/>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74327895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ImageSource</a:t>
            </a:r>
            <a:r>
              <a:rPr lang="en-US" dirty="0" smtClean="0"/>
              <a:t> </a:t>
            </a:r>
            <a:r>
              <a:rPr lang="en-US" dirty="0" err="1" smtClean="0"/>
              <a:t>implementacije</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499604920"/>
              </p:ext>
            </p:extLst>
          </p:nvPr>
        </p:nvGraphicFramePr>
        <p:xfrm>
          <a:off x="-1" y="1740866"/>
          <a:ext cx="12380687" cy="5232978"/>
        </p:xfrm>
        <a:graphic>
          <a:graphicData uri="http://schemas.openxmlformats.org/drawingml/2006/table">
            <a:tbl>
              <a:tblPr firstRow="1" bandRow="1">
                <a:tableStyleId>{5C22544A-7EE6-4342-B048-85BDC9FD1C3A}</a:tableStyleId>
              </a:tblPr>
              <a:tblGrid>
                <a:gridCol w="4145492"/>
                <a:gridCol w="4258437"/>
                <a:gridCol w="3976758"/>
              </a:tblGrid>
              <a:tr h="1067079">
                <a:tc gridSpan="3">
                  <a:txBody>
                    <a:bodyPr/>
                    <a:lstStyle/>
                    <a:p>
                      <a:r>
                        <a:rPr lang="en-US" sz="3000" dirty="0" err="1" smtClean="0">
                          <a:latin typeface="+mj-lt"/>
                        </a:rPr>
                        <a:t>ImageSource</a:t>
                      </a:r>
                      <a:endParaRPr lang="en-US" sz="3000" dirty="0">
                        <a:latin typeface="+mj-lt"/>
                      </a:endParaRPr>
                    </a:p>
                  </a:txBody>
                  <a:tcPr marL="182880" anchor="ctr">
                    <a:lnB w="38100" cmpd="sng">
                      <a:noFill/>
                    </a:lnB>
                  </a:tcPr>
                </a:tc>
                <a:tc hMerge="1">
                  <a:txBody>
                    <a:bodyPr/>
                    <a:lstStyle/>
                    <a:p>
                      <a:endParaRPr lang="en-US"/>
                    </a:p>
                  </a:txBody>
                  <a:tcPr/>
                </a:tc>
                <a:tc hMerge="1">
                  <a:txBody>
                    <a:bodyPr/>
                    <a:lstStyle/>
                    <a:p>
                      <a:endParaRPr lang="en-US"/>
                    </a:p>
                  </a:txBody>
                  <a:tcPr/>
                </a:tc>
              </a:tr>
              <a:tr h="468655">
                <a:tc>
                  <a:txBody>
                    <a:bodyPr/>
                    <a:lstStyle/>
                    <a:p>
                      <a:r>
                        <a:rPr lang="en-US" sz="2000" b="1" dirty="0" err="1" smtClean="0">
                          <a:solidFill>
                            <a:schemeClr val="accent1"/>
                          </a:solidFill>
                        </a:rPr>
                        <a:t>Vrsta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err="1" smtClean="0">
                          <a:solidFill>
                            <a:schemeClr val="accent1"/>
                          </a:solidFill>
                        </a:rPr>
                        <a:t>Klasa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err="1" smtClean="0">
                          <a:solidFill>
                            <a:schemeClr val="accent1"/>
                          </a:solidFill>
                        </a:rPr>
                        <a:t>ImageSource</a:t>
                      </a:r>
                      <a:r>
                        <a:rPr lang="en-US" sz="2000" b="1" dirty="0" smtClean="0">
                          <a:solidFill>
                            <a:schemeClr val="accent1"/>
                          </a:solidFill>
                        </a:rPr>
                        <a:t> </a:t>
                      </a:r>
                      <a:r>
                        <a:rPr lang="en-US" sz="2000" b="1" dirty="0" err="1" smtClean="0">
                          <a:solidFill>
                            <a:schemeClr val="accent1"/>
                          </a:solidFill>
                        </a:rPr>
                        <a:t>klasa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7621">
                <a:tc>
                  <a:txBody>
                    <a:bodyPr/>
                    <a:lstStyle/>
                    <a:p>
                      <a:r>
                        <a:rPr lang="en-US" sz="2000" b="1" dirty="0" smtClean="0">
                          <a:solidFill>
                            <a:schemeClr val="tx2"/>
                          </a:solidFill>
                        </a:rPr>
                        <a:t>Stream</a:t>
                      </a:r>
                      <a:endParaRPr lang="en-US" sz="2000" b="1"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en-US" sz="2000" smtClean="0">
                          <a:solidFill>
                            <a:schemeClr val="tx2"/>
                          </a:solidFill>
                        </a:rPr>
                        <a:t>System.IO.Stream</a:t>
                      </a:r>
                      <a:endParaRPr lang="en-US" sz="2000"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en-US" sz="2000" b="1" dirty="0" err="1" smtClean="0">
                          <a:solidFill>
                            <a:schemeClr val="tx2"/>
                          </a:solidFill>
                        </a:rPr>
                        <a:t>StreamImageSource</a:t>
                      </a:r>
                      <a:endParaRPr lang="en-US" sz="2000" b="1"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r>
              <a:tr h="737621">
                <a:tc>
                  <a:txBody>
                    <a:bodyPr/>
                    <a:lstStyle/>
                    <a:p>
                      <a:r>
                        <a:rPr lang="en-US" sz="2000" b="1" dirty="0" smtClean="0">
                          <a:solidFill>
                            <a:schemeClr val="tx2"/>
                          </a:solidFill>
                        </a:rPr>
                        <a:t>Imaging SDK Bitmap</a:t>
                      </a:r>
                      <a:endParaRPr lang="en-US" sz="2000" b="1" dirty="0">
                        <a:solidFill>
                          <a:schemeClr val="tx2"/>
                        </a:solidFill>
                      </a:endParaRPr>
                    </a:p>
                  </a:txBody>
                  <a:tcPr marL="182880" marT="91440">
                    <a:solidFill>
                      <a:schemeClr val="bg1">
                        <a:lumMod val="95000"/>
                      </a:schemeClr>
                    </a:solidFill>
                  </a:tcPr>
                </a:tc>
                <a:tc>
                  <a:txBody>
                    <a:bodyPr/>
                    <a:lstStyle/>
                    <a:p>
                      <a:r>
                        <a:rPr lang="en-US" sz="2000" dirty="0" err="1" smtClean="0">
                          <a:solidFill>
                            <a:schemeClr val="tx2"/>
                          </a:solidFill>
                        </a:rPr>
                        <a:t>Nokia.Graphics.Imaging.Bitmap</a:t>
                      </a:r>
                      <a:endParaRPr lang="en-US" sz="2000" dirty="0">
                        <a:solidFill>
                          <a:schemeClr val="tx2"/>
                        </a:solidFill>
                      </a:endParaRPr>
                    </a:p>
                  </a:txBody>
                  <a:tcPr marL="182880" marT="91440">
                    <a:solidFill>
                      <a:schemeClr val="bg1">
                        <a:lumMod val="95000"/>
                      </a:schemeClr>
                    </a:solidFill>
                  </a:tcPr>
                </a:tc>
                <a:tc>
                  <a:txBody>
                    <a:bodyPr/>
                    <a:lstStyle/>
                    <a:p>
                      <a:r>
                        <a:rPr lang="en-US" sz="2000" b="1" dirty="0" err="1" smtClean="0">
                          <a:solidFill>
                            <a:schemeClr val="tx2"/>
                          </a:solidFill>
                        </a:rPr>
                        <a:t>BitmapImageSource</a:t>
                      </a:r>
                      <a:endParaRPr lang="en-US" sz="2000" b="1" dirty="0">
                        <a:solidFill>
                          <a:schemeClr val="tx2"/>
                        </a:solidFill>
                      </a:endParaRPr>
                    </a:p>
                  </a:txBody>
                  <a:tcPr marL="182880" marT="91440">
                    <a:solidFill>
                      <a:schemeClr val="bg1">
                        <a:lumMod val="95000"/>
                      </a:schemeClr>
                    </a:solidFill>
                  </a:tcPr>
                </a:tc>
              </a:tr>
              <a:tr h="737621">
                <a:tc>
                  <a:txBody>
                    <a:bodyPr/>
                    <a:lstStyle/>
                    <a:p>
                      <a:r>
                        <a:rPr lang="en-US" sz="2000" b="1" dirty="0" smtClean="0">
                          <a:solidFill>
                            <a:schemeClr val="tx2"/>
                          </a:solidFill>
                        </a:rPr>
                        <a:t>Flat Color</a:t>
                      </a:r>
                      <a:endParaRPr lang="en-US" sz="2000" b="1" dirty="0">
                        <a:solidFill>
                          <a:schemeClr val="tx2"/>
                        </a:solidFill>
                      </a:endParaRPr>
                    </a:p>
                  </a:txBody>
                  <a:tcPr marL="182880" marT="91440">
                    <a:solidFill>
                      <a:schemeClr val="bg1">
                        <a:lumMod val="8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err="1" smtClean="0">
                          <a:solidFill>
                            <a:schemeClr val="tx2"/>
                          </a:solidFill>
                        </a:rPr>
                        <a:t>Windows.Ui.Color</a:t>
                      </a:r>
                      <a:endParaRPr lang="en-US" sz="2000" dirty="0" smtClean="0">
                        <a:solidFill>
                          <a:schemeClr val="tx2"/>
                        </a:solidFill>
                      </a:endParaRPr>
                    </a:p>
                  </a:txBody>
                  <a:tcPr marL="182880" marT="91440">
                    <a:solidFill>
                      <a:schemeClr val="bg1">
                        <a:lumMod val="85000"/>
                      </a:schemeClr>
                    </a:solidFill>
                  </a:tcPr>
                </a:tc>
                <a:tc>
                  <a:txBody>
                    <a:bodyPr/>
                    <a:lstStyle/>
                    <a:p>
                      <a:r>
                        <a:rPr lang="en-US" sz="2000" b="1" dirty="0" err="1" smtClean="0">
                          <a:solidFill>
                            <a:schemeClr val="tx2"/>
                          </a:solidFill>
                        </a:rPr>
                        <a:t>ColorImageSource</a:t>
                      </a:r>
                      <a:endParaRPr lang="en-US" sz="2000" b="1" dirty="0">
                        <a:solidFill>
                          <a:schemeClr val="tx2"/>
                        </a:solidFill>
                      </a:endParaRPr>
                    </a:p>
                  </a:txBody>
                  <a:tcPr marL="182880" marT="91440">
                    <a:solidFill>
                      <a:schemeClr val="bg1">
                        <a:lumMod val="85000"/>
                      </a:schemeClr>
                    </a:solidFill>
                  </a:tcPr>
                </a:tc>
              </a:tr>
              <a:tr h="737621">
                <a:tc>
                  <a:txBody>
                    <a:bodyPr/>
                    <a:lstStyle/>
                    <a:p>
                      <a:r>
                        <a:rPr lang="en-US" sz="2000" b="1" dirty="0" smtClean="0">
                          <a:solidFill>
                            <a:schemeClr val="tx2"/>
                          </a:solidFill>
                        </a:rPr>
                        <a:t>Camera</a:t>
                      </a:r>
                      <a:endParaRPr lang="en-US" sz="2000" b="1" dirty="0">
                        <a:solidFill>
                          <a:schemeClr val="tx2"/>
                        </a:solidFill>
                      </a:endParaRPr>
                    </a:p>
                  </a:txBody>
                  <a:tcPr marL="182880" marT="91440">
                    <a:solidFill>
                      <a:schemeClr val="bg1">
                        <a:lumMod val="95000"/>
                      </a:schemeClr>
                    </a:solidFill>
                  </a:tcPr>
                </a:tc>
                <a:tc>
                  <a:txBody>
                    <a:bodyPr/>
                    <a:lstStyle/>
                    <a:p>
                      <a:r>
                        <a:rPr lang="en-US" sz="2000" dirty="0" err="1" smtClean="0">
                          <a:solidFill>
                            <a:schemeClr val="tx2"/>
                          </a:solidFill>
                        </a:rPr>
                        <a:t>Windows.Phone.Media.Capture</a:t>
                      </a:r>
                      <a:r>
                        <a:rPr lang="en-US" sz="2000" dirty="0" smtClean="0">
                          <a:solidFill>
                            <a:schemeClr val="tx2"/>
                          </a:solidFill>
                        </a:rPr>
                        <a:t>.</a:t>
                      </a:r>
                    </a:p>
                    <a:p>
                      <a:r>
                        <a:rPr lang="en-US" sz="2000" dirty="0" err="1" smtClean="0">
                          <a:solidFill>
                            <a:schemeClr val="tx2"/>
                          </a:solidFill>
                        </a:rPr>
                        <a:t>ICameraCaptureDevice</a:t>
                      </a:r>
                      <a:endParaRPr lang="en-US" sz="2000" dirty="0">
                        <a:solidFill>
                          <a:schemeClr val="tx2"/>
                        </a:solidFill>
                      </a:endParaRPr>
                    </a:p>
                  </a:txBody>
                  <a:tcPr marL="182880" marT="91440">
                    <a:solidFill>
                      <a:schemeClr val="bg1">
                        <a:lumMod val="95000"/>
                      </a:schemeClr>
                    </a:solidFill>
                  </a:tcPr>
                </a:tc>
                <a:tc>
                  <a:txBody>
                    <a:bodyPr/>
                    <a:lstStyle/>
                    <a:p>
                      <a:r>
                        <a:rPr lang="en-US" sz="2000" b="1" dirty="0" err="1" smtClean="0">
                          <a:solidFill>
                            <a:schemeClr val="tx2"/>
                          </a:solidFill>
                        </a:rPr>
                        <a:t>CameraPreviewImageSource</a:t>
                      </a:r>
                      <a:endParaRPr lang="en-US" sz="2000" b="1" dirty="0">
                        <a:solidFill>
                          <a:schemeClr val="tx2"/>
                        </a:solidFill>
                      </a:endParaRPr>
                    </a:p>
                  </a:txBody>
                  <a:tcPr marL="182880" marT="91440">
                    <a:solidFill>
                      <a:schemeClr val="bg1">
                        <a:lumMod val="95000"/>
                      </a:schemeClr>
                    </a:solidFill>
                  </a:tcPr>
                </a:tc>
              </a:tr>
              <a:tr h="737621">
                <a:tc>
                  <a:txBody>
                    <a:bodyPr/>
                    <a:lstStyle/>
                    <a:p>
                      <a:r>
                        <a:rPr lang="en-US" sz="2000" b="1" dirty="0" smtClean="0">
                          <a:solidFill>
                            <a:schemeClr val="tx2"/>
                          </a:solidFill>
                        </a:rPr>
                        <a:t>File</a:t>
                      </a:r>
                      <a:endParaRPr lang="en-US" sz="2000" b="1" dirty="0">
                        <a:solidFill>
                          <a:schemeClr val="tx2"/>
                        </a:solidFill>
                      </a:endParaRPr>
                    </a:p>
                  </a:txBody>
                  <a:tcPr marL="182880" marT="91440">
                    <a:lnB w="762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err="1" smtClean="0">
                          <a:solidFill>
                            <a:schemeClr val="tx2"/>
                          </a:solidFill>
                        </a:rPr>
                        <a:t>Windows.Storage.IStorageFile</a:t>
                      </a:r>
                      <a:endParaRPr lang="en-US" sz="2000" dirty="0" smtClean="0">
                        <a:solidFill>
                          <a:schemeClr val="tx2"/>
                        </a:solidFill>
                      </a:endParaRPr>
                    </a:p>
                  </a:txBody>
                  <a:tcPr marL="182880" marT="91440">
                    <a:lnB w="76200" cap="flat" cmpd="sng" algn="ctr">
                      <a:solidFill>
                        <a:schemeClr val="accent1"/>
                      </a:solidFill>
                      <a:prstDash val="solid"/>
                      <a:round/>
                      <a:headEnd type="none" w="med" len="med"/>
                      <a:tailEnd type="none" w="med" len="med"/>
                    </a:lnB>
                    <a:solidFill>
                      <a:schemeClr val="bg1">
                        <a:lumMod val="95000"/>
                      </a:schemeClr>
                    </a:solidFill>
                  </a:tcPr>
                </a:tc>
                <a:tc>
                  <a:txBody>
                    <a:bodyPr/>
                    <a:lstStyle/>
                    <a:p>
                      <a:r>
                        <a:rPr lang="en-US" sz="2000" b="1" dirty="0" err="1" smtClean="0">
                          <a:solidFill>
                            <a:schemeClr val="tx2"/>
                          </a:solidFill>
                        </a:rPr>
                        <a:t>StorageFileImageSource</a:t>
                      </a:r>
                      <a:endParaRPr lang="en-US" sz="2000" b="1" dirty="0">
                        <a:solidFill>
                          <a:schemeClr val="tx2"/>
                        </a:solidFill>
                      </a:endParaRPr>
                    </a:p>
                  </a:txBody>
                  <a:tcPr marL="182880" marT="91440">
                    <a:lnB w="76200" cap="flat" cmpd="sng" algn="ctr">
                      <a:solidFill>
                        <a:schemeClr val="accent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168169068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Effect implementacije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63226758"/>
              </p:ext>
            </p:extLst>
          </p:nvPr>
        </p:nvGraphicFramePr>
        <p:xfrm>
          <a:off x="-1" y="1740866"/>
          <a:ext cx="12436475" cy="3010976"/>
        </p:xfrm>
        <a:graphic>
          <a:graphicData uri="http://schemas.openxmlformats.org/drawingml/2006/table">
            <a:tbl>
              <a:tblPr firstRow="1" bandRow="1">
                <a:tableStyleId>{5C22544A-7EE6-4342-B048-85BDC9FD1C3A}</a:tableStyleId>
              </a:tblPr>
              <a:tblGrid>
                <a:gridCol w="6134668"/>
                <a:gridCol w="6301807"/>
              </a:tblGrid>
              <a:tr h="1067079">
                <a:tc gridSpan="2">
                  <a:txBody>
                    <a:bodyPr/>
                    <a:lstStyle/>
                    <a:p>
                      <a:r>
                        <a:rPr lang="hr-HR" sz="3000" dirty="0" smtClean="0">
                          <a:latin typeface="+mj-lt"/>
                        </a:rPr>
                        <a:t>Effect</a:t>
                      </a:r>
                      <a:endParaRPr lang="en-US" sz="3000" dirty="0">
                        <a:latin typeface="+mj-lt"/>
                      </a:endParaRPr>
                    </a:p>
                  </a:txBody>
                  <a:tcPr marL="182880" anchor="ctr">
                    <a:lnB w="38100" cmpd="sng">
                      <a:noFill/>
                    </a:lnB>
                  </a:tcPr>
                </a:tc>
                <a:tc hMerge="1">
                  <a:txBody>
                    <a:bodyPr/>
                    <a:lstStyle/>
                    <a:p>
                      <a:endParaRPr lang="en-US"/>
                    </a:p>
                  </a:txBody>
                  <a:tcPr/>
                </a:tc>
              </a:tr>
              <a:tr h="468655">
                <a:tc>
                  <a:txBody>
                    <a:bodyPr/>
                    <a:lstStyle/>
                    <a:p>
                      <a:r>
                        <a:rPr lang="en-US" sz="2000" b="1" dirty="0" err="1" smtClean="0">
                          <a:solidFill>
                            <a:schemeClr val="accent1"/>
                          </a:solidFill>
                        </a:rPr>
                        <a:t>Vrsta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2000" b="1" dirty="0" smtClean="0">
                          <a:solidFill>
                            <a:schemeClr val="accent1"/>
                          </a:solidFill>
                        </a:rPr>
                        <a:t>Opis</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7621">
                <a:tc>
                  <a:txBody>
                    <a:bodyPr/>
                    <a:lstStyle/>
                    <a:p>
                      <a:r>
                        <a:rPr lang="hr-HR" sz="2000" b="1" dirty="0" smtClean="0">
                          <a:solidFill>
                            <a:schemeClr val="tx2"/>
                          </a:solidFill>
                        </a:rPr>
                        <a:t>FilterEffect</a:t>
                      </a:r>
                      <a:endParaRPr lang="en-US" sz="2000" b="1"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000" dirty="0" smtClean="0">
                          <a:solidFill>
                            <a:schemeClr val="tx2"/>
                          </a:solidFill>
                        </a:rPr>
                        <a:t>Klasični filteri (Sepia, MagicPen, Antique...)</a:t>
                      </a:r>
                      <a:endParaRPr lang="en-US" sz="2000"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r>
              <a:tr h="737621">
                <a:tc>
                  <a:txBody>
                    <a:bodyPr/>
                    <a:lstStyle/>
                    <a:p>
                      <a:r>
                        <a:rPr lang="hr-HR" sz="2000" b="1" dirty="0" smtClean="0">
                          <a:solidFill>
                            <a:schemeClr val="tx2"/>
                          </a:solidFill>
                        </a:rPr>
                        <a:t>T</a:t>
                      </a:r>
                      <a:r>
                        <a:rPr lang="hr-HR" sz="2000" b="1" baseline="0" dirty="0" smtClean="0">
                          <a:solidFill>
                            <a:schemeClr val="tx2"/>
                          </a:solidFill>
                        </a:rPr>
                        <a:t> : CustomEffectBase</a:t>
                      </a:r>
                      <a:endParaRPr lang="en-US" sz="2000" b="1" dirty="0">
                        <a:solidFill>
                          <a:schemeClr val="tx2"/>
                        </a:solidFill>
                      </a:endParaRPr>
                    </a:p>
                  </a:txBody>
                  <a:tcPr marL="182880" marT="91440">
                    <a:solidFill>
                      <a:schemeClr val="bg1">
                        <a:lumMod val="95000"/>
                      </a:schemeClr>
                    </a:solidFill>
                  </a:tcPr>
                </a:tc>
                <a:tc>
                  <a:txBody>
                    <a:bodyPr/>
                    <a:lstStyle/>
                    <a:p>
                      <a:r>
                        <a:rPr lang="hr-HR" sz="2000" dirty="0" smtClean="0">
                          <a:solidFill>
                            <a:schemeClr val="tx2"/>
                          </a:solidFill>
                        </a:rPr>
                        <a:t>Proizvoljan filter, manipulacija</a:t>
                      </a:r>
                      <a:r>
                        <a:rPr lang="hr-HR" sz="2000" baseline="0" dirty="0" smtClean="0">
                          <a:solidFill>
                            <a:schemeClr val="tx2"/>
                          </a:solidFill>
                        </a:rPr>
                        <a:t> RGB vrijednosti piksela</a:t>
                      </a:r>
                      <a:endParaRPr lang="en-US" sz="2000" dirty="0">
                        <a:solidFill>
                          <a:schemeClr val="tx2"/>
                        </a:solidFill>
                      </a:endParaRPr>
                    </a:p>
                  </a:txBody>
                  <a:tcPr marL="182880" marT="91440">
                    <a:solidFill>
                      <a:schemeClr val="bg1">
                        <a:lumMod val="95000"/>
                      </a:schemeClr>
                    </a:solidFill>
                  </a:tcPr>
                </a:tc>
              </a:tr>
            </a:tbl>
          </a:graphicData>
        </a:graphic>
      </p:graphicFrame>
    </p:spTree>
    <p:extLst>
      <p:ext uri="{BB962C8B-B14F-4D97-AF65-F5344CB8AC3E}">
        <p14:creationId xmlns:p14="http://schemas.microsoft.com/office/powerpoint/2010/main" val="74417012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Ulan</a:t>
            </a:r>
            <a:r>
              <a:rPr lang="hr-HR" dirty="0" smtClean="0"/>
              <a:t>čavanje filtera</a:t>
            </a:r>
            <a:endParaRPr lang="en-US" dirty="0"/>
          </a:p>
        </p:txBody>
      </p:sp>
      <p:pic>
        <p:nvPicPr>
          <p:cNvPr id="4" name="Picture 3"/>
          <p:cNvPicPr>
            <a:picLocks noChangeAspect="1"/>
          </p:cNvPicPr>
          <p:nvPr/>
        </p:nvPicPr>
        <p:blipFill>
          <a:blip r:embed="rId2"/>
          <a:stretch>
            <a:fillRect/>
          </a:stretch>
        </p:blipFill>
        <p:spPr>
          <a:xfrm>
            <a:off x="407989" y="1628966"/>
            <a:ext cx="11479305" cy="4733734"/>
          </a:xfrm>
          <a:prstGeom prst="rect">
            <a:avLst/>
          </a:prstGeom>
        </p:spPr>
      </p:pic>
    </p:spTree>
    <p:extLst>
      <p:ext uri="{BB962C8B-B14F-4D97-AF65-F5344CB8AC3E}">
        <p14:creationId xmlns:p14="http://schemas.microsoft.com/office/powerpoint/2010/main" val="245327617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ChromaKey</a:t>
            </a:r>
            <a:endParaRPr lang="en-US" dirty="0"/>
          </a:p>
        </p:txBody>
      </p:sp>
      <p:pic>
        <p:nvPicPr>
          <p:cNvPr id="4" name="Picture 3"/>
          <p:cNvPicPr>
            <a:picLocks noChangeAspect="1"/>
          </p:cNvPicPr>
          <p:nvPr/>
        </p:nvPicPr>
        <p:blipFill>
          <a:blip r:embed="rId2"/>
          <a:stretch>
            <a:fillRect/>
          </a:stretch>
        </p:blipFill>
        <p:spPr>
          <a:xfrm>
            <a:off x="407989" y="1362266"/>
            <a:ext cx="11684175" cy="5133784"/>
          </a:xfrm>
          <a:prstGeom prst="rect">
            <a:avLst/>
          </a:prstGeom>
        </p:spPr>
      </p:pic>
    </p:spTree>
    <p:extLst>
      <p:ext uri="{BB962C8B-B14F-4D97-AF65-F5344CB8AC3E}">
        <p14:creationId xmlns:p14="http://schemas.microsoft.com/office/powerpoint/2010/main" val="223133076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i="1" dirty="0" smtClean="0"/>
              <a:t>Will it blend?</a:t>
            </a:r>
            <a:endParaRPr lang="en-US" i="1" dirty="0"/>
          </a:p>
        </p:txBody>
      </p:sp>
      <p:sp>
        <p:nvSpPr>
          <p:cNvPr id="3" name="Text Placeholder 2"/>
          <p:cNvSpPr>
            <a:spLocks noGrp="1"/>
          </p:cNvSpPr>
          <p:nvPr>
            <p:ph type="body" sz="quarter" idx="13"/>
          </p:nvPr>
        </p:nvSpPr>
        <p:spPr>
          <a:xfrm>
            <a:off x="274638" y="1611086"/>
            <a:ext cx="9144000" cy="4597447"/>
          </a:xfrm>
        </p:spPr>
        <p:txBody>
          <a:bodyPr/>
          <a:lstStyle/>
          <a:p>
            <a:pPr marL="0" indent="0">
              <a:buNone/>
            </a:pPr>
            <a:r>
              <a:rPr lang="hr-HR" dirty="0" smtClean="0"/>
              <a:t>Input – prednja</a:t>
            </a:r>
            <a:r>
              <a:rPr lang="en-US" dirty="0" smtClean="0"/>
              <a:t>/</a:t>
            </a:r>
            <a:r>
              <a:rPr lang="en-US" dirty="0" err="1" smtClean="0"/>
              <a:t>gornja</a:t>
            </a:r>
            <a:r>
              <a:rPr lang="hr-HR" dirty="0" smtClean="0"/>
              <a:t> slika</a:t>
            </a:r>
          </a:p>
          <a:p>
            <a:pPr marL="0" indent="0">
              <a:buNone/>
            </a:pPr>
            <a:r>
              <a:rPr lang="en-US" dirty="0" err="1" smtClean="0"/>
              <a:t>FilterEffect</a:t>
            </a:r>
            <a:r>
              <a:rPr lang="en-US" dirty="0" smtClean="0"/>
              <a:t> </a:t>
            </a:r>
            <a:r>
              <a:rPr lang="en-US" dirty="0" err="1" smtClean="0"/>
              <a:t>izvor</a:t>
            </a:r>
            <a:r>
              <a:rPr lang="en-US" dirty="0" smtClean="0"/>
              <a:t> - </a:t>
            </a:r>
            <a:r>
              <a:rPr lang="en-US" dirty="0" err="1" smtClean="0"/>
              <a:t>podloga</a:t>
            </a:r>
            <a:endParaRPr lang="en-US" dirty="0"/>
          </a:p>
        </p:txBody>
      </p:sp>
      <p:pic>
        <p:nvPicPr>
          <p:cNvPr id="5" name="Picture 4"/>
          <p:cNvPicPr>
            <a:picLocks noChangeAspect="1"/>
          </p:cNvPicPr>
          <p:nvPr/>
        </p:nvPicPr>
        <p:blipFill>
          <a:blip r:embed="rId2"/>
          <a:stretch>
            <a:fillRect/>
          </a:stretch>
        </p:blipFill>
        <p:spPr>
          <a:xfrm>
            <a:off x="394150" y="2786743"/>
            <a:ext cx="12334879" cy="4090043"/>
          </a:xfrm>
          <a:prstGeom prst="rect">
            <a:avLst/>
          </a:prstGeom>
        </p:spPr>
      </p:pic>
    </p:spTree>
    <p:extLst>
      <p:ext uri="{BB962C8B-B14F-4D97-AF65-F5344CB8AC3E}">
        <p14:creationId xmlns:p14="http://schemas.microsoft.com/office/powerpoint/2010/main" val="6062317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7" name="Text Placeholder 6"/>
          <p:cNvSpPr>
            <a:spLocks noGrp="1"/>
          </p:cNvSpPr>
          <p:nvPr>
            <p:ph type="body" sz="quarter" idx="15"/>
          </p:nvPr>
        </p:nvSpPr>
        <p:spPr/>
        <p:txBody>
          <a:bodyPr/>
          <a:lstStyle/>
          <a:p>
            <a:endParaRPr lang="en-US" dirty="0"/>
          </a:p>
        </p:txBody>
      </p:sp>
      <p:sp>
        <p:nvSpPr>
          <p:cNvPr id="8" name="Text Placeholder 7"/>
          <p:cNvSpPr>
            <a:spLocks noGrp="1"/>
          </p:cNvSpPr>
          <p:nvPr>
            <p:ph type="body" sz="quarter" idx="16"/>
          </p:nvPr>
        </p:nvSpPr>
        <p:spPr/>
        <p:txBody>
          <a:bodyPr/>
          <a:lstStyle/>
          <a:p>
            <a:endParaRPr lang="en-US"/>
          </a:p>
        </p:txBody>
      </p:sp>
      <p:sp>
        <p:nvSpPr>
          <p:cNvPr id="9" name="Text Placeholder 8"/>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97507430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Renderer </a:t>
            </a:r>
            <a:r>
              <a:rPr lang="en-US" dirty="0" err="1" smtClean="0"/>
              <a:t>implementacije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8670879"/>
              </p:ext>
            </p:extLst>
          </p:nvPr>
        </p:nvGraphicFramePr>
        <p:xfrm>
          <a:off x="0" y="1740866"/>
          <a:ext cx="12436477" cy="3748597"/>
        </p:xfrm>
        <a:graphic>
          <a:graphicData uri="http://schemas.openxmlformats.org/drawingml/2006/table">
            <a:tbl>
              <a:tblPr firstRow="1" bandRow="1">
                <a:tableStyleId>{5C22544A-7EE6-4342-B048-85BDC9FD1C3A}</a:tableStyleId>
              </a:tblPr>
              <a:tblGrid>
                <a:gridCol w="4108183"/>
                <a:gridCol w="4220111"/>
                <a:gridCol w="4108183"/>
              </a:tblGrid>
              <a:tr h="1067079">
                <a:tc gridSpan="3">
                  <a:txBody>
                    <a:bodyPr/>
                    <a:lstStyle/>
                    <a:p>
                      <a:r>
                        <a:rPr lang="hr-HR" sz="3000" dirty="0" smtClean="0">
                          <a:latin typeface="+mj-lt"/>
                        </a:rPr>
                        <a:t>Renderer</a:t>
                      </a:r>
                      <a:endParaRPr lang="en-US" sz="3000" dirty="0">
                        <a:latin typeface="+mj-lt"/>
                      </a:endParaRPr>
                    </a:p>
                  </a:txBody>
                  <a:tcPr marL="182880" anchor="ctr">
                    <a:lnB w="38100" cmpd="sng">
                      <a:noFill/>
                    </a:lnB>
                  </a:tcPr>
                </a:tc>
                <a:tc hMerge="1">
                  <a:txBody>
                    <a:bodyPr/>
                    <a:lstStyle/>
                    <a:p>
                      <a:endParaRPr lang="en-US"/>
                    </a:p>
                  </a:txBody>
                  <a:tcPr/>
                </a:tc>
                <a:tc hMerge="1">
                  <a:txBody>
                    <a:bodyPr/>
                    <a:lstStyle/>
                    <a:p>
                      <a:endParaRPr lang="en-US"/>
                    </a:p>
                  </a:txBody>
                  <a:tcPr/>
                </a:tc>
              </a:tr>
              <a:tr h="468655">
                <a:tc>
                  <a:txBody>
                    <a:bodyPr/>
                    <a:lstStyle/>
                    <a:p>
                      <a:r>
                        <a:rPr lang="en-US" sz="2000" b="1" dirty="0" err="1" smtClean="0">
                          <a:solidFill>
                            <a:schemeClr val="accent1"/>
                          </a:solidFill>
                        </a:rPr>
                        <a:t>Vrsta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err="1" smtClean="0">
                          <a:solidFill>
                            <a:schemeClr val="accent1"/>
                          </a:solidFill>
                        </a:rPr>
                        <a:t>Klasa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2000" b="1" dirty="0" smtClean="0">
                          <a:solidFill>
                            <a:schemeClr val="accent1"/>
                          </a:solidFill>
                        </a:rPr>
                        <a:t>Renderer</a:t>
                      </a:r>
                      <a:r>
                        <a:rPr lang="hr-HR" sz="2000" b="1" baseline="0" dirty="0" smtClean="0">
                          <a:solidFill>
                            <a:schemeClr val="accent1"/>
                          </a:solidFill>
                        </a:rPr>
                        <a:t> </a:t>
                      </a:r>
                      <a:r>
                        <a:rPr lang="en-US" sz="2000" b="1" dirty="0" err="1" smtClean="0">
                          <a:solidFill>
                            <a:schemeClr val="accent1"/>
                          </a:solidFill>
                        </a:rPr>
                        <a:t>klasa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7621">
                <a:tc>
                  <a:txBody>
                    <a:bodyPr/>
                    <a:lstStyle/>
                    <a:p>
                      <a:r>
                        <a:rPr lang="hr-HR" sz="2000" b="1" dirty="0" smtClean="0">
                          <a:solidFill>
                            <a:schemeClr val="tx1">
                              <a:lumMod val="65000"/>
                              <a:lumOff val="35000"/>
                            </a:schemeClr>
                          </a:solidFill>
                          <a:latin typeface="+mn-lt"/>
                        </a:rPr>
                        <a:t>Imaging SDK Bitmap</a:t>
                      </a:r>
                      <a:endParaRPr lang="en-US" sz="2000" b="1" dirty="0">
                        <a:solidFill>
                          <a:schemeClr val="tx1">
                            <a:lumMod val="65000"/>
                            <a:lumOff val="35000"/>
                          </a:schemeClr>
                        </a:solidFill>
                        <a:latin typeface="+mn-lt"/>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en-US" sz="2000" b="0" i="0" u="none" strike="noStrike" kern="1200" baseline="0" dirty="0" err="1" smtClean="0">
                          <a:solidFill>
                            <a:schemeClr val="tx1">
                              <a:lumMod val="65000"/>
                              <a:lumOff val="35000"/>
                            </a:schemeClr>
                          </a:solidFill>
                          <a:latin typeface="+mn-lt"/>
                          <a:ea typeface="+mn-ea"/>
                          <a:cs typeface="+mn-cs"/>
                        </a:rPr>
                        <a:t>Nokia.Graphics.Imaging.Bitmap</a:t>
                      </a:r>
                      <a:r>
                        <a:rPr lang="en-US" sz="2000" b="0" i="0" u="none" strike="noStrike" kern="1200" baseline="0" dirty="0" smtClean="0">
                          <a:solidFill>
                            <a:schemeClr val="tx1">
                              <a:lumMod val="65000"/>
                              <a:lumOff val="35000"/>
                            </a:schemeClr>
                          </a:solidFill>
                          <a:latin typeface="+mn-lt"/>
                          <a:ea typeface="+mn-ea"/>
                          <a:cs typeface="+mn-cs"/>
                        </a:rPr>
                        <a:t> 	</a:t>
                      </a: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000" b="1" dirty="0" smtClean="0">
                          <a:solidFill>
                            <a:schemeClr val="tx2"/>
                          </a:solidFill>
                        </a:rPr>
                        <a:t>BitmapRenderer</a:t>
                      </a:r>
                      <a:endParaRPr lang="en-US" sz="2000" b="1" i="0" u="none" strike="noStrike" baseline="0" dirty="0" smtClean="0">
                        <a:solidFill>
                          <a:srgbClr val="000000"/>
                        </a:solidFill>
                        <a:latin typeface="+mn-lt"/>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r>
              <a:tr h="737621">
                <a:tc>
                  <a:txBody>
                    <a:bodyPr/>
                    <a:lstStyle/>
                    <a:p>
                      <a:r>
                        <a:rPr lang="hr-HR" sz="2000" b="1" dirty="0" smtClean="0">
                          <a:solidFill>
                            <a:schemeClr val="tx2"/>
                          </a:solidFill>
                        </a:rPr>
                        <a:t>Writeable</a:t>
                      </a:r>
                      <a:r>
                        <a:rPr lang="hr-HR" sz="2000" b="1" baseline="0" dirty="0" smtClean="0">
                          <a:solidFill>
                            <a:schemeClr val="tx2"/>
                          </a:solidFill>
                        </a:rPr>
                        <a:t> Bitmaps</a:t>
                      </a:r>
                      <a:endParaRPr lang="en-US" sz="2000" b="1" dirty="0">
                        <a:solidFill>
                          <a:schemeClr val="tx2"/>
                        </a:solidFill>
                      </a:endParaRPr>
                    </a:p>
                  </a:txBody>
                  <a:tcPr marL="182880" marT="91440">
                    <a:solidFill>
                      <a:schemeClr val="bg1">
                        <a:lumMod val="95000"/>
                      </a:schemeClr>
                    </a:solidFill>
                  </a:tcPr>
                </a:tc>
                <a:tc>
                  <a:txBody>
                    <a:bodyPr/>
                    <a:lstStyle/>
                    <a:p>
                      <a:r>
                        <a:rPr lang="hr-HR" sz="2000" dirty="0" smtClean="0">
                          <a:solidFill>
                            <a:schemeClr val="tx2"/>
                          </a:solidFill>
                        </a:rPr>
                        <a:t>WriteableBitmap</a:t>
                      </a:r>
                      <a:endParaRPr lang="en-US" sz="2000" dirty="0">
                        <a:solidFill>
                          <a:schemeClr val="tx2"/>
                        </a:solidFill>
                      </a:endParaRPr>
                    </a:p>
                  </a:txBody>
                  <a:tcPr marL="182880" marT="91440">
                    <a:solidFill>
                      <a:schemeClr val="bg1">
                        <a:lumMod val="95000"/>
                      </a:schemeClr>
                    </a:solidFill>
                  </a:tcPr>
                </a:tc>
                <a:tc>
                  <a:txBody>
                    <a:bodyPr/>
                    <a:lstStyle/>
                    <a:p>
                      <a:r>
                        <a:rPr lang="hr-HR" sz="2000" b="1" dirty="0" smtClean="0">
                          <a:solidFill>
                            <a:schemeClr val="tx2"/>
                          </a:solidFill>
                        </a:rPr>
                        <a:t>WriteableBitmapRenderer</a:t>
                      </a:r>
                      <a:endParaRPr lang="en-US" sz="2000" b="1" dirty="0">
                        <a:solidFill>
                          <a:schemeClr val="tx2"/>
                        </a:solidFill>
                      </a:endParaRPr>
                    </a:p>
                  </a:txBody>
                  <a:tcPr marL="182880" marT="91440">
                    <a:solidFill>
                      <a:schemeClr val="bg1">
                        <a:lumMod val="95000"/>
                      </a:schemeClr>
                    </a:solidFill>
                  </a:tcPr>
                </a:tc>
              </a:tr>
              <a:tr h="737621">
                <a:tc>
                  <a:txBody>
                    <a:bodyPr/>
                    <a:lstStyle/>
                    <a:p>
                      <a:r>
                        <a:rPr lang="hr-HR" sz="2000" b="1" dirty="0" smtClean="0">
                          <a:solidFill>
                            <a:schemeClr val="tx2"/>
                          </a:solidFill>
                        </a:rPr>
                        <a:t>JPEG</a:t>
                      </a:r>
                      <a:endParaRPr lang="en-US" sz="2000" b="1" dirty="0">
                        <a:solidFill>
                          <a:schemeClr val="tx2"/>
                        </a:solidFill>
                      </a:endParaRPr>
                    </a:p>
                  </a:txBody>
                  <a:tcPr marL="182880" marT="91440">
                    <a:solidFill>
                      <a:schemeClr val="bg1">
                        <a:lumMod val="8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err="1" smtClean="0">
                          <a:solidFill>
                            <a:srgbClr val="5F5F5F"/>
                          </a:solidFill>
                        </a:rPr>
                        <a:t>Windows.Storage.Streams.IBuffer</a:t>
                      </a:r>
                      <a:endParaRPr lang="en-US" sz="2000" dirty="0" smtClean="0">
                        <a:solidFill>
                          <a:srgbClr val="5F5F5F"/>
                        </a:solidFill>
                      </a:endParaRPr>
                    </a:p>
                  </a:txBody>
                  <a:tcPr marL="182880" marT="91440">
                    <a:solidFill>
                      <a:schemeClr val="bg1">
                        <a:lumMod val="85000"/>
                      </a:schemeClr>
                    </a:solidFill>
                  </a:tcPr>
                </a:tc>
                <a:tc>
                  <a:txBody>
                    <a:bodyPr/>
                    <a:lstStyle/>
                    <a:p>
                      <a:r>
                        <a:rPr lang="en-US" sz="2000" b="1" dirty="0" err="1" smtClean="0">
                          <a:solidFill>
                            <a:schemeClr val="tx2"/>
                          </a:solidFill>
                        </a:rPr>
                        <a:t>JpegRenderer</a:t>
                      </a:r>
                      <a:endParaRPr lang="en-US" sz="2000" b="1" dirty="0">
                        <a:solidFill>
                          <a:schemeClr val="tx2"/>
                        </a:solidFill>
                      </a:endParaRPr>
                    </a:p>
                  </a:txBody>
                  <a:tcPr marL="182880" marT="91440">
                    <a:solidFill>
                      <a:schemeClr val="bg1">
                        <a:lumMod val="85000"/>
                      </a:schemeClr>
                    </a:solidFill>
                  </a:tcPr>
                </a:tc>
              </a:tr>
            </a:tbl>
          </a:graphicData>
        </a:graphic>
      </p:graphicFrame>
    </p:spTree>
    <p:extLst>
      <p:ext uri="{BB962C8B-B14F-4D97-AF65-F5344CB8AC3E}">
        <p14:creationId xmlns:p14="http://schemas.microsoft.com/office/powerpoint/2010/main" val="31779884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1026" name="Picture 2" descr="http://i.nokia.com/r/image/view/-/2859432/extraHighRes/1/-/Nokia-Lumia-1020-National-Geographic-jpg.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88490" y="0"/>
            <a:ext cx="12536129" cy="7143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1200" y="464457"/>
            <a:ext cx="3686629" cy="1569660"/>
          </a:xfrm>
          <a:prstGeom prst="rect">
            <a:avLst/>
          </a:prstGeom>
          <a:noFill/>
        </p:spPr>
        <p:txBody>
          <a:bodyPr wrap="square" lIns="182880" tIns="146304" rIns="182880" bIns="146304" rtlCol="0">
            <a:spAutoFit/>
          </a:bodyPr>
          <a:lstStyle/>
          <a:p>
            <a:pPr>
              <a:lnSpc>
                <a:spcPct val="90000"/>
              </a:lnSpc>
              <a:spcAft>
                <a:spcPts val="600"/>
              </a:spcAft>
            </a:pPr>
            <a:r>
              <a:rPr lang="en-US" sz="9200" dirty="0" smtClean="0">
                <a:solidFill>
                  <a:srgbClr val="004C9A"/>
                </a:solidFill>
              </a:rPr>
              <a:t>41 MP</a:t>
            </a:r>
          </a:p>
        </p:txBody>
      </p:sp>
    </p:spTree>
    <p:extLst>
      <p:ext uri="{BB962C8B-B14F-4D97-AF65-F5344CB8AC3E}">
        <p14:creationId xmlns:p14="http://schemas.microsoft.com/office/powerpoint/2010/main" val="3696231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Izmjena</a:t>
            </a:r>
            <a:r>
              <a:rPr lang="en-US" dirty="0" smtClean="0"/>
              <a:t> </a:t>
            </a:r>
            <a:r>
              <a:rPr lang="en-US" dirty="0" err="1" smtClean="0"/>
              <a:t>parametara</a:t>
            </a:r>
            <a:r>
              <a:rPr lang="en-US" dirty="0" smtClean="0"/>
              <a:t> </a:t>
            </a:r>
            <a:r>
              <a:rPr lang="en-US" dirty="0" err="1" smtClean="0"/>
              <a:t>filtra</a:t>
            </a:r>
            <a:r>
              <a:rPr lang="en-US" dirty="0" smtClean="0"/>
              <a:t>?</a:t>
            </a:r>
            <a:br>
              <a:rPr lang="en-US" dirty="0" smtClean="0"/>
            </a:br>
            <a:r>
              <a:rPr lang="en-US" dirty="0"/>
              <a:t/>
            </a:r>
            <a:br>
              <a:rPr lang="en-US" dirty="0"/>
            </a:br>
            <a:r>
              <a:rPr lang="en-US" dirty="0" smtClean="0"/>
              <a:t>Da, </a:t>
            </a:r>
            <a:r>
              <a:rPr lang="en-US" b="1" dirty="0" err="1" smtClean="0"/>
              <a:t>skoro</a:t>
            </a:r>
            <a:r>
              <a:rPr lang="en-US" dirty="0" smtClean="0"/>
              <a:t> </a:t>
            </a:r>
            <a:r>
              <a:rPr lang="en-US" dirty="0" err="1" smtClean="0"/>
              <a:t>uvijek</a:t>
            </a:r>
            <a:r>
              <a:rPr lang="en-US" dirty="0" smtClean="0"/>
              <a:t>…</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99319178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Izmjena parametara</a:t>
            </a:r>
            <a:endParaRPr lang="en-US" dirty="0"/>
          </a:p>
        </p:txBody>
      </p:sp>
      <p:sp>
        <p:nvSpPr>
          <p:cNvPr id="3" name="Text Placeholder 2"/>
          <p:cNvSpPr>
            <a:spLocks noGrp="1"/>
          </p:cNvSpPr>
          <p:nvPr>
            <p:ph type="body" sz="quarter" idx="13"/>
          </p:nvPr>
        </p:nvSpPr>
        <p:spPr/>
        <p:txBody>
          <a:bodyPr/>
          <a:lstStyle/>
          <a:p>
            <a:pPr marL="0" indent="0">
              <a:buNone/>
            </a:pPr>
            <a:r>
              <a:rPr lang="hr-HR" dirty="0" smtClean="0"/>
              <a:t>Nije moguća za vrijeme renderiranja – asinkrono</a:t>
            </a:r>
          </a:p>
          <a:p>
            <a:pPr marL="0" indent="0">
              <a:buNone/>
            </a:pPr>
            <a:r>
              <a:rPr lang="hr-HR" dirty="0" smtClean="0"/>
              <a:t>Oprez kod korištenja slidera</a:t>
            </a:r>
          </a:p>
          <a:p>
            <a:pPr marL="0" indent="0">
              <a:buNone/>
            </a:pPr>
            <a:r>
              <a:rPr lang="hr-HR" dirty="0" smtClean="0"/>
              <a:t>Koristiti </a:t>
            </a:r>
            <a:r>
              <a:rPr lang="hr-HR" b="1" dirty="0" smtClean="0"/>
              <a:t>Queue</a:t>
            </a:r>
            <a:r>
              <a:rPr lang="en-US" b="1" dirty="0" smtClean="0"/>
              <a:t>&lt;Action&gt;</a:t>
            </a:r>
            <a:endParaRPr lang="en-US" b="1" dirty="0"/>
          </a:p>
        </p:txBody>
      </p:sp>
      <p:grpSp>
        <p:nvGrpSpPr>
          <p:cNvPr id="23" name="Group 22"/>
          <p:cNvGrpSpPr/>
          <p:nvPr/>
        </p:nvGrpSpPr>
        <p:grpSpPr>
          <a:xfrm>
            <a:off x="7000103" y="264964"/>
            <a:ext cx="5630046" cy="6224944"/>
            <a:chOff x="7400153" y="-16411"/>
            <a:chExt cx="5630046" cy="6224944"/>
          </a:xfrm>
        </p:grpSpPr>
        <p:cxnSp>
          <p:nvCxnSpPr>
            <p:cNvPr id="6" name="Straight Connector 5"/>
            <p:cNvCxnSpPr/>
            <p:nvPr/>
          </p:nvCxnSpPr>
          <p:spPr>
            <a:xfrm>
              <a:off x="8085138" y="813615"/>
              <a:ext cx="0" cy="5394918"/>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237788" y="813615"/>
              <a:ext cx="0" cy="5394918"/>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0039350" y="1676400"/>
              <a:ext cx="381000" cy="1834674"/>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p:cNvCxnSpPr/>
            <p:nvPr/>
          </p:nvCxnSpPr>
          <p:spPr>
            <a:xfrm>
              <a:off x="8085138" y="1676400"/>
              <a:ext cx="1954212" cy="0"/>
            </a:xfrm>
            <a:prstGeom prst="straightConnector1">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85138" y="4305300"/>
              <a:ext cx="1954212" cy="0"/>
            </a:xfrm>
            <a:prstGeom prst="straightConnector1">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085138" y="5010150"/>
              <a:ext cx="1954212" cy="0"/>
            </a:xfrm>
            <a:prstGeom prst="straightConnector1">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10047288" y="4288134"/>
              <a:ext cx="381000" cy="1834674"/>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Brace 13"/>
            <p:cNvSpPr/>
            <p:nvPr/>
          </p:nvSpPr>
          <p:spPr>
            <a:xfrm>
              <a:off x="10648950" y="1676400"/>
              <a:ext cx="514350" cy="1834674"/>
            </a:xfrm>
            <a:prstGeom prst="rightBrac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a:off x="10647363" y="4288134"/>
              <a:ext cx="514350" cy="1834674"/>
            </a:xfrm>
            <a:prstGeom prst="rightBrac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10883986" y="1676400"/>
              <a:ext cx="21462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Renderiranje</a:t>
              </a:r>
              <a:endParaRPr lang="en-US" sz="2300" dirty="0" smtClean="0">
                <a:gradFill>
                  <a:gsLst>
                    <a:gs pos="2917">
                      <a:schemeClr val="tx1"/>
                    </a:gs>
                    <a:gs pos="30000">
                      <a:schemeClr val="tx1"/>
                    </a:gs>
                  </a:gsLst>
                  <a:lin ang="5400000" scaled="0"/>
                </a:gradFill>
              </a:endParaRPr>
            </a:p>
          </p:txBody>
        </p:sp>
        <p:sp>
          <p:nvSpPr>
            <p:cNvPr id="17" name="TextBox 16"/>
            <p:cNvSpPr txBox="1"/>
            <p:nvPr/>
          </p:nvSpPr>
          <p:spPr>
            <a:xfrm>
              <a:off x="10883986" y="4382286"/>
              <a:ext cx="21462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Renderiranje</a:t>
              </a:r>
              <a:endParaRPr lang="en-US" sz="2300" dirty="0" smtClean="0">
                <a:gradFill>
                  <a:gsLst>
                    <a:gs pos="2917">
                      <a:schemeClr val="tx1"/>
                    </a:gs>
                    <a:gs pos="30000">
                      <a:schemeClr val="tx1"/>
                    </a:gs>
                  </a:gsLst>
                  <a:lin ang="5400000" scaled="0"/>
                </a:gradFill>
              </a:endParaRPr>
            </a:p>
          </p:txBody>
        </p:sp>
        <p:sp>
          <p:nvSpPr>
            <p:cNvPr id="18" name="TextBox 17"/>
            <p:cNvSpPr txBox="1"/>
            <p:nvPr/>
          </p:nvSpPr>
          <p:spPr>
            <a:xfrm>
              <a:off x="7950374" y="1019339"/>
              <a:ext cx="23367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ValueChanged</a:t>
              </a:r>
              <a:endParaRPr lang="en-US" sz="2300" dirty="0" smtClean="0">
                <a:gradFill>
                  <a:gsLst>
                    <a:gs pos="2917">
                      <a:schemeClr val="tx1"/>
                    </a:gs>
                    <a:gs pos="30000">
                      <a:schemeClr val="tx1"/>
                    </a:gs>
                  </a:gsLst>
                  <a:lin ang="5400000" scaled="0"/>
                </a:gradFill>
              </a:endParaRPr>
            </a:p>
          </p:txBody>
        </p:sp>
        <p:sp>
          <p:nvSpPr>
            <p:cNvPr id="19" name="TextBox 18"/>
            <p:cNvSpPr txBox="1"/>
            <p:nvPr/>
          </p:nvSpPr>
          <p:spPr>
            <a:xfrm>
              <a:off x="7952005" y="3686656"/>
              <a:ext cx="23367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ValueChanged</a:t>
              </a:r>
              <a:endParaRPr lang="en-US" sz="2300" dirty="0" smtClean="0">
                <a:gradFill>
                  <a:gsLst>
                    <a:gs pos="2917">
                      <a:schemeClr val="tx1"/>
                    </a:gs>
                    <a:gs pos="30000">
                      <a:schemeClr val="tx1"/>
                    </a:gs>
                  </a:gsLst>
                  <a:lin ang="5400000" scaled="0"/>
                </a:gradFill>
              </a:endParaRPr>
            </a:p>
          </p:txBody>
        </p:sp>
        <p:sp>
          <p:nvSpPr>
            <p:cNvPr id="20" name="TextBox 19"/>
            <p:cNvSpPr txBox="1"/>
            <p:nvPr/>
          </p:nvSpPr>
          <p:spPr>
            <a:xfrm>
              <a:off x="7950374" y="4449850"/>
              <a:ext cx="23367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ValueChanged</a:t>
              </a:r>
              <a:endParaRPr lang="en-US" sz="2300" dirty="0" smtClean="0">
                <a:gradFill>
                  <a:gsLst>
                    <a:gs pos="2917">
                      <a:schemeClr val="tx1"/>
                    </a:gs>
                    <a:gs pos="30000">
                      <a:schemeClr val="tx1"/>
                    </a:gs>
                  </a:gsLst>
                  <a:lin ang="5400000" scaled="0"/>
                </a:gradFill>
              </a:endParaRPr>
            </a:p>
          </p:txBody>
        </p:sp>
        <p:sp>
          <p:nvSpPr>
            <p:cNvPr id="21" name="TextBox 20"/>
            <p:cNvSpPr txBox="1"/>
            <p:nvPr/>
          </p:nvSpPr>
          <p:spPr>
            <a:xfrm>
              <a:off x="7400153" y="99138"/>
              <a:ext cx="1369969" cy="627864"/>
            </a:xfrm>
            <a:prstGeom prst="rect">
              <a:avLst/>
            </a:prstGeom>
            <a:noFill/>
          </p:spPr>
          <p:txBody>
            <a:bodyPr wrap="square" lIns="182880" tIns="146304" rIns="182880" bIns="146304" rtlCol="0">
              <a:spAutoFit/>
            </a:bodyPr>
            <a:lstStyle/>
            <a:p>
              <a:pPr algn="ctr">
                <a:lnSpc>
                  <a:spcPct val="90000"/>
                </a:lnSpc>
                <a:spcAft>
                  <a:spcPts val="600"/>
                </a:spcAft>
              </a:pPr>
              <a:r>
                <a:rPr lang="en-US" sz="2300" dirty="0" smtClean="0">
                  <a:gradFill>
                    <a:gsLst>
                      <a:gs pos="2917">
                        <a:schemeClr val="tx1"/>
                      </a:gs>
                      <a:gs pos="30000">
                        <a:schemeClr val="tx1"/>
                      </a:gs>
                    </a:gsLst>
                    <a:lin ang="5400000" scaled="0"/>
                  </a:gradFill>
                </a:rPr>
                <a:t>Slider</a:t>
              </a:r>
            </a:p>
          </p:txBody>
        </p:sp>
        <p:sp>
          <p:nvSpPr>
            <p:cNvPr id="22" name="TextBox 21"/>
            <p:cNvSpPr txBox="1"/>
            <p:nvPr/>
          </p:nvSpPr>
          <p:spPr>
            <a:xfrm>
              <a:off x="9278143" y="-16411"/>
              <a:ext cx="1903413" cy="932563"/>
            </a:xfrm>
            <a:prstGeom prst="rect">
              <a:avLst/>
            </a:prstGeom>
            <a:noFill/>
          </p:spPr>
          <p:txBody>
            <a:bodyPr wrap="square" lIns="182880" tIns="146304" rIns="182880" bIns="146304" rtlCol="0">
              <a:spAutoFit/>
            </a:bodyPr>
            <a:lstStyle/>
            <a:p>
              <a:pPr algn="ctr">
                <a:lnSpc>
                  <a:spcPct val="90000"/>
                </a:lnSpc>
                <a:spcAft>
                  <a:spcPts val="600"/>
                </a:spcAft>
              </a:pPr>
              <a:r>
                <a:rPr lang="en-US" sz="2300" dirty="0" smtClean="0">
                  <a:gradFill>
                    <a:gsLst>
                      <a:gs pos="2917">
                        <a:schemeClr val="tx1"/>
                      </a:gs>
                      <a:gs pos="30000">
                        <a:schemeClr val="tx1"/>
                      </a:gs>
                    </a:gsLst>
                    <a:lin ang="5400000" scaled="0"/>
                  </a:gradFill>
                </a:rPr>
                <a:t>Imaging SDK</a:t>
              </a:r>
            </a:p>
          </p:txBody>
        </p:sp>
      </p:grpSp>
    </p:spTree>
    <p:extLst>
      <p:ext uri="{BB962C8B-B14F-4D97-AF65-F5344CB8AC3E}">
        <p14:creationId xmlns:p14="http://schemas.microsoft.com/office/powerpoint/2010/main" val="312827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Natrag</a:t>
            </a:r>
            <a:r>
              <a:rPr lang="en-US" dirty="0" smtClean="0"/>
              <a:t> u </a:t>
            </a:r>
            <a:r>
              <a:rPr lang="en-US" i="1" dirty="0" smtClean="0"/>
              <a:t>red</a:t>
            </a:r>
            <a:endParaRPr lang="en-US" i="1" dirty="0"/>
          </a:p>
        </p:txBody>
      </p:sp>
      <p:pic>
        <p:nvPicPr>
          <p:cNvPr id="5" name="Picture 4"/>
          <p:cNvPicPr>
            <a:picLocks noChangeAspect="1"/>
          </p:cNvPicPr>
          <p:nvPr/>
        </p:nvPicPr>
        <p:blipFill>
          <a:blip r:embed="rId2"/>
          <a:stretch>
            <a:fillRect/>
          </a:stretch>
        </p:blipFill>
        <p:spPr>
          <a:xfrm>
            <a:off x="274639" y="1607909"/>
            <a:ext cx="6286500" cy="295275"/>
          </a:xfrm>
          <a:prstGeom prst="rect">
            <a:avLst/>
          </a:prstGeom>
        </p:spPr>
      </p:pic>
      <p:pic>
        <p:nvPicPr>
          <p:cNvPr id="6" name="Picture 5"/>
          <p:cNvPicPr>
            <a:picLocks noChangeAspect="1"/>
          </p:cNvPicPr>
          <p:nvPr/>
        </p:nvPicPr>
        <p:blipFill>
          <a:blip r:embed="rId3"/>
          <a:stretch>
            <a:fillRect/>
          </a:stretch>
        </p:blipFill>
        <p:spPr>
          <a:xfrm>
            <a:off x="350837" y="2294028"/>
            <a:ext cx="9772650" cy="2400300"/>
          </a:xfrm>
          <a:prstGeom prst="rect">
            <a:avLst/>
          </a:prstGeom>
        </p:spPr>
      </p:pic>
      <p:pic>
        <p:nvPicPr>
          <p:cNvPr id="8" name="Picture 7"/>
          <p:cNvPicPr>
            <a:picLocks noChangeAspect="1"/>
          </p:cNvPicPr>
          <p:nvPr/>
        </p:nvPicPr>
        <p:blipFill>
          <a:blip r:embed="rId4"/>
          <a:stretch>
            <a:fillRect/>
          </a:stretch>
        </p:blipFill>
        <p:spPr>
          <a:xfrm>
            <a:off x="6092825" y="4546600"/>
            <a:ext cx="6343650" cy="2447925"/>
          </a:xfrm>
          <a:prstGeom prst="rect">
            <a:avLst/>
          </a:prstGeom>
        </p:spPr>
      </p:pic>
      <p:graphicFrame>
        <p:nvGraphicFramePr>
          <p:cNvPr id="9" name="Diagram 8"/>
          <p:cNvGraphicFramePr/>
          <p:nvPr>
            <p:extLst>
              <p:ext uri="{D42A27DB-BD31-4B8C-83A1-F6EECF244321}">
                <p14:modId xmlns:p14="http://schemas.microsoft.com/office/powerpoint/2010/main" val="871636867"/>
              </p:ext>
            </p:extLst>
          </p:nvPr>
        </p:nvGraphicFramePr>
        <p:xfrm>
          <a:off x="274639" y="4103140"/>
          <a:ext cx="5529837" cy="33348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12030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7" name="Text Placeholder 6"/>
          <p:cNvSpPr>
            <a:spLocks noGrp="1"/>
          </p:cNvSpPr>
          <p:nvPr>
            <p:ph type="body" sz="quarter" idx="15"/>
          </p:nvPr>
        </p:nvSpPr>
        <p:spPr/>
        <p:txBody>
          <a:bodyPr/>
          <a:lstStyle/>
          <a:p>
            <a:endParaRPr lang="en-US" dirty="0"/>
          </a:p>
        </p:txBody>
      </p:sp>
      <p:sp>
        <p:nvSpPr>
          <p:cNvPr id="8" name="Text Placeholder 7"/>
          <p:cNvSpPr>
            <a:spLocks noGrp="1"/>
          </p:cNvSpPr>
          <p:nvPr>
            <p:ph type="body" sz="quarter" idx="16"/>
          </p:nvPr>
        </p:nvSpPr>
        <p:spPr/>
        <p:txBody>
          <a:bodyPr/>
          <a:lstStyle/>
          <a:p>
            <a:endParaRPr lang="en-US"/>
          </a:p>
        </p:txBody>
      </p:sp>
      <p:sp>
        <p:nvSpPr>
          <p:cNvPr id="9" name="Text Placeholder 8"/>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33270845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i="1" dirty="0" smtClean="0"/>
              <a:t>Custom</a:t>
            </a:r>
            <a:r>
              <a:rPr lang="en-US" dirty="0"/>
              <a:t> </a:t>
            </a:r>
            <a:r>
              <a:rPr lang="en-US" dirty="0" err="1" smtClean="0"/>
              <a:t>implementacija</a:t>
            </a:r>
            <a:endParaRPr lang="en-US" i="1" dirty="0"/>
          </a:p>
        </p:txBody>
      </p:sp>
      <p:sp>
        <p:nvSpPr>
          <p:cNvPr id="7" name="Text Placeholder 6"/>
          <p:cNvSpPr>
            <a:spLocks noGrp="1"/>
          </p:cNvSpPr>
          <p:nvPr>
            <p:ph type="body" sz="quarter" idx="13"/>
          </p:nvPr>
        </p:nvSpPr>
        <p:spPr/>
        <p:txBody>
          <a:bodyPr/>
          <a:lstStyle/>
          <a:p>
            <a:pPr marL="0" indent="0">
              <a:buNone/>
            </a:pPr>
            <a:r>
              <a:rPr lang="en-US" dirty="0" smtClean="0"/>
              <a:t>Koji god filter </a:t>
            </a:r>
            <a:r>
              <a:rPr lang="en-US" dirty="0" err="1" smtClean="0"/>
              <a:t>sami</a:t>
            </a:r>
            <a:r>
              <a:rPr lang="en-US" dirty="0" smtClean="0"/>
              <a:t> </a:t>
            </a:r>
            <a:r>
              <a:rPr lang="en-US" dirty="0" err="1" smtClean="0"/>
              <a:t>smislite</a:t>
            </a:r>
            <a:endParaRPr lang="en-US" dirty="0" smtClean="0"/>
          </a:p>
          <a:p>
            <a:pPr marL="0" indent="0">
              <a:buNone/>
            </a:pPr>
            <a:r>
              <a:rPr lang="en-US" dirty="0" err="1" smtClean="0"/>
              <a:t>Naslje</a:t>
            </a:r>
            <a:r>
              <a:rPr lang="hr-HR" dirty="0" smtClean="0"/>
              <a:t>đuje </a:t>
            </a:r>
            <a:r>
              <a:rPr lang="en-US" dirty="0" err="1" smtClean="0"/>
              <a:t>CustomEffectBase</a:t>
            </a:r>
            <a:r>
              <a:rPr lang="en-US" i="1" dirty="0" smtClean="0"/>
              <a:t> </a:t>
            </a:r>
            <a:r>
              <a:rPr lang="en-US" dirty="0" err="1" smtClean="0"/>
              <a:t>klas</a:t>
            </a:r>
            <a:r>
              <a:rPr lang="hr-HR" dirty="0" smtClean="0"/>
              <a:t>u</a:t>
            </a:r>
            <a:endParaRPr lang="en-US" i="1" dirty="0"/>
          </a:p>
        </p:txBody>
      </p:sp>
      <p:pic>
        <p:nvPicPr>
          <p:cNvPr id="5" name="Picture 4"/>
          <p:cNvPicPr>
            <a:picLocks noChangeAspect="1"/>
          </p:cNvPicPr>
          <p:nvPr/>
        </p:nvPicPr>
        <p:blipFill>
          <a:blip r:embed="rId2"/>
          <a:stretch>
            <a:fillRect/>
          </a:stretch>
        </p:blipFill>
        <p:spPr>
          <a:xfrm>
            <a:off x="274638" y="1648415"/>
            <a:ext cx="11919877" cy="5037365"/>
          </a:xfrm>
          <a:prstGeom prst="rect">
            <a:avLst/>
          </a:prstGeom>
        </p:spPr>
      </p:pic>
    </p:spTree>
    <p:extLst>
      <p:ext uri="{BB962C8B-B14F-4D97-AF65-F5344CB8AC3E}">
        <p14:creationId xmlns:p14="http://schemas.microsoft.com/office/powerpoint/2010/main" val="3532634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7" name="Text Placeholder 6"/>
          <p:cNvSpPr>
            <a:spLocks noGrp="1"/>
          </p:cNvSpPr>
          <p:nvPr>
            <p:ph type="body" sz="quarter" idx="15"/>
          </p:nvPr>
        </p:nvSpPr>
        <p:spPr/>
        <p:txBody>
          <a:bodyPr/>
          <a:lstStyle/>
          <a:p>
            <a:endParaRPr lang="en-US" dirty="0"/>
          </a:p>
        </p:txBody>
      </p:sp>
      <p:sp>
        <p:nvSpPr>
          <p:cNvPr id="8" name="Text Placeholder 7"/>
          <p:cNvSpPr>
            <a:spLocks noGrp="1"/>
          </p:cNvSpPr>
          <p:nvPr>
            <p:ph type="body" sz="quarter" idx="16"/>
          </p:nvPr>
        </p:nvSpPr>
        <p:spPr/>
        <p:txBody>
          <a:bodyPr/>
          <a:lstStyle/>
          <a:p>
            <a:endParaRPr lang="en-US"/>
          </a:p>
        </p:txBody>
      </p:sp>
      <p:sp>
        <p:nvSpPr>
          <p:cNvPr id="9" name="Text Placeholder 8"/>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99673425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64964"/>
            <a:ext cx="9726611" cy="1097302"/>
          </a:xfrm>
        </p:spPr>
        <p:txBody>
          <a:bodyPr/>
          <a:lstStyle/>
          <a:p>
            <a:r>
              <a:rPr lang="hr-HR" dirty="0" smtClean="0"/>
              <a:t>Osnovni </a:t>
            </a:r>
            <a:r>
              <a:rPr lang="en-US" dirty="0" err="1" smtClean="0"/>
              <a:t>koraci</a:t>
            </a:r>
            <a:endParaRPr lang="en-US" dirty="0"/>
          </a:p>
        </p:txBody>
      </p:sp>
      <p:sp>
        <p:nvSpPr>
          <p:cNvPr id="3" name="Text Placeholder 2"/>
          <p:cNvSpPr>
            <a:spLocks noGrp="1"/>
          </p:cNvSpPr>
          <p:nvPr>
            <p:ph type="body" sz="quarter" idx="13"/>
          </p:nvPr>
        </p:nvSpPr>
        <p:spPr>
          <a:xfrm>
            <a:off x="274638" y="1619250"/>
            <a:ext cx="9144000" cy="4589283"/>
          </a:xfrm>
        </p:spPr>
        <p:txBody>
          <a:bodyPr/>
          <a:lstStyle/>
          <a:p>
            <a:pPr marL="0" indent="0">
              <a:buNone/>
            </a:pPr>
            <a:r>
              <a:rPr lang="hr-HR" dirty="0" smtClean="0"/>
              <a:t>Dodati Nokia Imaging SDK u projekt – Nuget </a:t>
            </a:r>
            <a:r>
              <a:rPr lang="hr-HR" dirty="0" smtClean="0">
                <a:sym typeface="Wingdings" panose="05000000000000000000" pitchFamily="2" charset="2"/>
              </a:rPr>
              <a:t></a:t>
            </a:r>
            <a:endParaRPr lang="hr-HR" dirty="0" smtClean="0"/>
          </a:p>
          <a:p>
            <a:pPr marL="0" indent="0">
              <a:buNone/>
            </a:pPr>
            <a:r>
              <a:rPr lang="hr-HR" dirty="0" smtClean="0"/>
              <a:t>Napraviti </a:t>
            </a:r>
            <a:r>
              <a:rPr lang="en-US" b="1" dirty="0" err="1" smtClean="0"/>
              <a:t>IImageProvider</a:t>
            </a:r>
            <a:r>
              <a:rPr lang="en-US" dirty="0" smtClean="0"/>
              <a:t> </a:t>
            </a:r>
            <a:r>
              <a:rPr lang="hr-HR" dirty="0" smtClean="0"/>
              <a:t>od izvora (slike)</a:t>
            </a:r>
          </a:p>
          <a:p>
            <a:pPr marL="0" indent="0">
              <a:buNone/>
            </a:pPr>
            <a:r>
              <a:rPr lang="hr-HR" dirty="0" smtClean="0"/>
              <a:t>Napraviti listu filtera (implementiraju </a:t>
            </a:r>
            <a:r>
              <a:rPr lang="hr-HR" b="1" dirty="0" smtClean="0"/>
              <a:t>IFilter</a:t>
            </a:r>
            <a:r>
              <a:rPr lang="hr-HR" dirty="0" smtClean="0"/>
              <a:t> sučelje)</a:t>
            </a:r>
          </a:p>
          <a:p>
            <a:pPr marL="0" indent="0">
              <a:buNone/>
            </a:pPr>
            <a:r>
              <a:rPr lang="hr-HR" dirty="0" smtClean="0"/>
              <a:t>Napraviti </a:t>
            </a:r>
            <a:r>
              <a:rPr lang="hr-HR" b="1" dirty="0" smtClean="0"/>
              <a:t>FilterEffect</a:t>
            </a:r>
            <a:r>
              <a:rPr lang="hr-HR" dirty="0" smtClean="0"/>
              <a:t> objekt s odgovarajućim </a:t>
            </a:r>
            <a:r>
              <a:rPr lang="en-US" b="1" dirty="0" err="1" smtClean="0"/>
              <a:t>IImageProvider</a:t>
            </a:r>
            <a:r>
              <a:rPr lang="hr-HR" b="1" dirty="0" smtClean="0"/>
              <a:t> </a:t>
            </a:r>
            <a:r>
              <a:rPr lang="hr-HR" dirty="0" smtClean="0"/>
              <a:t>izvorom slike</a:t>
            </a:r>
            <a:endParaRPr lang="hr-HR" b="1" dirty="0" smtClean="0"/>
          </a:p>
          <a:p>
            <a:pPr marL="0" indent="0">
              <a:buNone/>
            </a:pPr>
            <a:r>
              <a:rPr lang="hr-HR" dirty="0" smtClean="0"/>
              <a:t>Dodati listu filtera u </a:t>
            </a:r>
            <a:r>
              <a:rPr lang="hr-HR" b="1" dirty="0" smtClean="0"/>
              <a:t>FilterEffect.Filters</a:t>
            </a:r>
          </a:p>
          <a:p>
            <a:pPr marL="0" indent="0">
              <a:buNone/>
            </a:pPr>
            <a:r>
              <a:rPr lang="hr-HR" dirty="0" smtClean="0"/>
              <a:t>Napraviti renderer </a:t>
            </a:r>
            <a:r>
              <a:rPr lang="en-US" dirty="0"/>
              <a:t>s</a:t>
            </a:r>
            <a:r>
              <a:rPr lang="hr-HR" dirty="0" smtClean="0"/>
              <a:t> </a:t>
            </a:r>
            <a:r>
              <a:rPr lang="hr-HR" b="1" dirty="0" smtClean="0"/>
              <a:t>FilterEffect</a:t>
            </a:r>
            <a:r>
              <a:rPr lang="hr-HR" dirty="0" smtClean="0"/>
              <a:t> </a:t>
            </a:r>
            <a:r>
              <a:rPr lang="hr-HR" dirty="0" smtClean="0"/>
              <a:t>objektom</a:t>
            </a:r>
            <a:r>
              <a:rPr lang="en-US" dirty="0" smtClean="0"/>
              <a:t> </a:t>
            </a:r>
            <a:r>
              <a:rPr lang="en-US" dirty="0" err="1" smtClean="0"/>
              <a:t>kao</a:t>
            </a:r>
            <a:r>
              <a:rPr lang="en-US" dirty="0" smtClean="0"/>
              <a:t> </a:t>
            </a:r>
            <a:r>
              <a:rPr lang="en-US" dirty="0" err="1" smtClean="0"/>
              <a:t>parametrom</a:t>
            </a:r>
            <a:endParaRPr lang="hr-HR" dirty="0" smtClean="0"/>
          </a:p>
          <a:p>
            <a:pPr marL="0" indent="0">
              <a:buNone/>
            </a:pPr>
            <a:r>
              <a:rPr lang="hr-HR" dirty="0" smtClean="0"/>
              <a:t>Asinkronom metodom </a:t>
            </a:r>
            <a:r>
              <a:rPr lang="hr-HR" b="1" dirty="0" smtClean="0"/>
              <a:t>RenderAsync</a:t>
            </a:r>
            <a:r>
              <a:rPr lang="en-US" b="1" dirty="0" smtClean="0"/>
              <a:t>()</a:t>
            </a:r>
            <a:r>
              <a:rPr lang="hr-HR" dirty="0" smtClean="0"/>
              <a:t> </a:t>
            </a:r>
            <a:r>
              <a:rPr lang="hr-HR" dirty="0" smtClean="0"/>
              <a:t>renderirati sliku</a:t>
            </a:r>
            <a:endParaRPr lang="en-US" dirty="0"/>
          </a:p>
        </p:txBody>
      </p:sp>
    </p:spTree>
    <p:extLst>
      <p:ext uri="{BB962C8B-B14F-4D97-AF65-F5344CB8AC3E}">
        <p14:creationId xmlns:p14="http://schemas.microsoft.com/office/powerpoint/2010/main" val="215830232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r-HR" dirty="0" smtClean="0"/>
              <a:t>Tips &amp; tricks</a:t>
            </a:r>
            <a:endParaRPr lang="en-US" dirty="0"/>
          </a:p>
        </p:txBody>
      </p:sp>
      <p:sp>
        <p:nvSpPr>
          <p:cNvPr id="7" name="Text Placeholder 6"/>
          <p:cNvSpPr>
            <a:spLocks noGrp="1"/>
          </p:cNvSpPr>
          <p:nvPr>
            <p:ph type="body" sz="quarter" idx="13"/>
          </p:nvPr>
        </p:nvSpPr>
        <p:spPr>
          <a:xfrm>
            <a:off x="274638" y="2125663"/>
            <a:ext cx="11931876" cy="4082870"/>
          </a:xfrm>
        </p:spPr>
        <p:txBody>
          <a:bodyPr/>
          <a:lstStyle/>
          <a:p>
            <a:pPr marL="0" indent="0">
              <a:buNone/>
            </a:pPr>
            <a:r>
              <a:rPr lang="en-US" dirty="0" smtClean="0"/>
              <a:t>JPEG format </a:t>
            </a:r>
            <a:r>
              <a:rPr lang="hr-HR" dirty="0" smtClean="0"/>
              <a:t>u </a:t>
            </a:r>
            <a:r>
              <a:rPr lang="en-US" dirty="0" smtClean="0"/>
              <a:t>{</a:t>
            </a:r>
            <a:r>
              <a:rPr lang="en-US" dirty="0" err="1" smtClean="0"/>
              <a:t>Stream|RandomAccessStream|StorageFile</a:t>
            </a:r>
            <a:r>
              <a:rPr lang="en-US" dirty="0" smtClean="0"/>
              <a:t>| …}</a:t>
            </a:r>
            <a:r>
              <a:rPr lang="en-US" dirty="0" err="1" smtClean="0"/>
              <a:t>ImageSource</a:t>
            </a:r>
            <a:endParaRPr lang="en-US" dirty="0" smtClean="0"/>
          </a:p>
          <a:p>
            <a:pPr marL="0" indent="0">
              <a:buNone/>
            </a:pPr>
            <a:r>
              <a:rPr lang="en-US" dirty="0" err="1"/>
              <a:t>BufferImageSource</a:t>
            </a:r>
            <a:r>
              <a:rPr lang="en-US" dirty="0"/>
              <a:t> </a:t>
            </a:r>
            <a:r>
              <a:rPr lang="en-US" dirty="0" err="1" smtClean="0"/>
              <a:t>umjesto</a:t>
            </a:r>
            <a:r>
              <a:rPr lang="en-US" dirty="0" smtClean="0"/>
              <a:t> {</a:t>
            </a:r>
            <a:r>
              <a:rPr lang="en-US" dirty="0" err="1" smtClean="0"/>
              <a:t>Stream|StorageFile</a:t>
            </a:r>
            <a:r>
              <a:rPr lang="en-US" dirty="0" smtClean="0"/>
              <a:t>| …}</a:t>
            </a:r>
            <a:r>
              <a:rPr lang="en-US" dirty="0" err="1" smtClean="0"/>
              <a:t>ImageSource</a:t>
            </a:r>
            <a:endParaRPr lang="en-US" dirty="0" smtClean="0"/>
          </a:p>
          <a:p>
            <a:pPr marL="0" indent="0">
              <a:buNone/>
            </a:pPr>
            <a:r>
              <a:rPr lang="en-US" dirty="0" smtClean="0"/>
              <a:t>Dispose</a:t>
            </a:r>
            <a:r>
              <a:rPr lang="en-US" dirty="0" smtClean="0"/>
              <a:t>() </a:t>
            </a:r>
            <a:r>
              <a:rPr lang="en-US" dirty="0" err="1" smtClean="0"/>
              <a:t>IDisposable</a:t>
            </a:r>
            <a:r>
              <a:rPr lang="en-US" dirty="0" smtClean="0"/>
              <a:t> </a:t>
            </a:r>
            <a:r>
              <a:rPr lang="en-US" dirty="0" err="1" smtClean="0"/>
              <a:t>klasa</a:t>
            </a:r>
            <a:r>
              <a:rPr lang="en-US" dirty="0" smtClean="0"/>
              <a:t> (</a:t>
            </a:r>
            <a:r>
              <a:rPr lang="en-US" i="1" dirty="0" smtClean="0"/>
              <a:t>using</a:t>
            </a:r>
            <a:r>
              <a:rPr lang="en-US" dirty="0" smtClean="0"/>
              <a:t> forma)</a:t>
            </a:r>
          </a:p>
          <a:p>
            <a:pPr marL="0" indent="0">
              <a:buNone/>
            </a:pPr>
            <a:r>
              <a:rPr lang="en-US" dirty="0" err="1" smtClean="0"/>
              <a:t>Izbjegavati</a:t>
            </a:r>
            <a:r>
              <a:rPr lang="en-US" dirty="0" smtClean="0"/>
              <a:t> </a:t>
            </a:r>
            <a:r>
              <a:rPr lang="hr-HR" dirty="0" smtClean="0"/>
              <a:t>renderiranje (</a:t>
            </a:r>
            <a:r>
              <a:rPr lang="en-US" dirty="0" err="1" smtClean="0"/>
              <a:t>RenderAsync</a:t>
            </a:r>
            <a:r>
              <a:rPr lang="en-US" dirty="0" smtClean="0"/>
              <a:t>()</a:t>
            </a:r>
            <a:r>
              <a:rPr lang="hr-HR" dirty="0" smtClean="0"/>
              <a:t>)</a:t>
            </a:r>
            <a:r>
              <a:rPr lang="en-US" dirty="0" smtClean="0"/>
              <a:t> </a:t>
            </a:r>
            <a:r>
              <a:rPr lang="en-US" dirty="0" err="1" smtClean="0"/>
              <a:t>dok</a:t>
            </a:r>
            <a:r>
              <a:rPr lang="en-US" dirty="0" smtClean="0"/>
              <a:t> </a:t>
            </a:r>
            <a:r>
              <a:rPr lang="hr-HR" dirty="0" smtClean="0"/>
              <a:t>je moguće</a:t>
            </a:r>
          </a:p>
          <a:p>
            <a:pPr marL="0" indent="0">
              <a:buNone/>
            </a:pPr>
            <a:r>
              <a:rPr lang="en-US" dirty="0" err="1" smtClean="0"/>
              <a:t>Prije</a:t>
            </a:r>
            <a:r>
              <a:rPr lang="en-US" dirty="0" smtClean="0"/>
              <a:t> </a:t>
            </a:r>
            <a:r>
              <a:rPr lang="en-US" dirty="0" err="1" smtClean="0"/>
              <a:t>pokretanja</a:t>
            </a:r>
            <a:r>
              <a:rPr lang="en-US" dirty="0" smtClean="0"/>
              <a:t> </a:t>
            </a:r>
            <a:r>
              <a:rPr lang="en-US" dirty="0" err="1" smtClean="0"/>
              <a:t>appa</a:t>
            </a:r>
            <a:r>
              <a:rPr lang="en-US" dirty="0" smtClean="0"/>
              <a:t> u </a:t>
            </a:r>
            <a:r>
              <a:rPr lang="en-US" dirty="0" err="1" smtClean="0"/>
              <a:t>emulatoru</a:t>
            </a:r>
            <a:r>
              <a:rPr lang="en-US" dirty="0" smtClean="0"/>
              <a:t>, </a:t>
            </a:r>
            <a:r>
              <a:rPr lang="en-US" dirty="0" err="1" smtClean="0"/>
              <a:t>otvoriti</a:t>
            </a:r>
            <a:r>
              <a:rPr lang="en-US" dirty="0" smtClean="0"/>
              <a:t> Pictures app</a:t>
            </a:r>
            <a:endParaRPr lang="en-US" dirty="0"/>
          </a:p>
        </p:txBody>
      </p:sp>
    </p:spTree>
    <p:extLst>
      <p:ext uri="{BB962C8B-B14F-4D97-AF65-F5344CB8AC3E}">
        <p14:creationId xmlns:p14="http://schemas.microsoft.com/office/powerpoint/2010/main" val="181562108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 i za kraj...</a:t>
            </a:r>
            <a:endParaRPr lang="en-US" dirty="0"/>
          </a:p>
        </p:txBody>
      </p:sp>
      <p:pic>
        <p:nvPicPr>
          <p:cNvPr id="4" name="Picture 3"/>
          <p:cNvPicPr>
            <a:picLocks noChangeAspect="1"/>
          </p:cNvPicPr>
          <p:nvPr/>
        </p:nvPicPr>
        <p:blipFill>
          <a:blip r:embed="rId2"/>
          <a:stretch>
            <a:fillRect/>
          </a:stretch>
        </p:blipFill>
        <p:spPr>
          <a:xfrm>
            <a:off x="683079" y="1195071"/>
            <a:ext cx="10506075" cy="5915025"/>
          </a:xfrm>
          <a:prstGeom prst="rect">
            <a:avLst/>
          </a:prstGeom>
        </p:spPr>
      </p:pic>
    </p:spTree>
    <p:extLst>
      <p:ext uri="{BB962C8B-B14F-4D97-AF65-F5344CB8AC3E}">
        <p14:creationId xmlns:p14="http://schemas.microsoft.com/office/powerpoint/2010/main" val="154198391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9" y="2525486"/>
            <a:ext cx="8608104" cy="1337531"/>
          </a:xfrm>
        </p:spPr>
        <p:txBody>
          <a:bodyPr/>
          <a:lstStyle/>
          <a:p>
            <a:r>
              <a:rPr lang="en-US" dirty="0" smtClean="0"/>
              <a:t>Thank you</a:t>
            </a:r>
            <a:endParaRPr lang="en-US" sz="2567" dirty="0"/>
          </a:p>
        </p:txBody>
      </p:sp>
      <p:sp>
        <p:nvSpPr>
          <p:cNvPr id="3" name="Subtitle 2"/>
          <p:cNvSpPr>
            <a:spLocks noGrp="1"/>
          </p:cNvSpPr>
          <p:nvPr>
            <p:ph type="subTitle" idx="1"/>
          </p:nvPr>
        </p:nvSpPr>
        <p:spPr>
          <a:xfrm>
            <a:off x="274702" y="4223657"/>
            <a:ext cx="8418922" cy="786188"/>
          </a:xfrm>
        </p:spPr>
        <p:txBody>
          <a:bodyPr/>
          <a:lstStyle/>
          <a:p>
            <a:r>
              <a:rPr lang="en-US" sz="2500" dirty="0" smtClean="0">
                <a:latin typeface="+mj-lt"/>
              </a:rPr>
              <a:t>Igor </a:t>
            </a:r>
            <a:r>
              <a:rPr lang="en-US" sz="2500" dirty="0" err="1" smtClean="0">
                <a:latin typeface="+mj-lt"/>
              </a:rPr>
              <a:t>Rali</a:t>
            </a:r>
            <a:r>
              <a:rPr lang="hr-HR" sz="2500" dirty="0">
                <a:latin typeface="+mj-lt"/>
              </a:rPr>
              <a:t>ć</a:t>
            </a:r>
            <a:endParaRPr lang="en-US" sz="2500" dirty="0" smtClean="0">
              <a:latin typeface="+mj-lt"/>
            </a:endParaRPr>
          </a:p>
          <a:p>
            <a:endParaRPr lang="hr-HR" dirty="0" smtClean="0"/>
          </a:p>
          <a:p>
            <a:endParaRPr lang="hr-HR" dirty="0"/>
          </a:p>
          <a:p>
            <a:endParaRPr lang="en-US" dirty="0" smtClean="0"/>
          </a:p>
          <a:p>
            <a:r>
              <a:rPr lang="en-US" dirty="0" err="1" smtClean="0">
                <a:latin typeface="+mj-lt"/>
              </a:rPr>
              <a:t>i</a:t>
            </a:r>
            <a:r>
              <a:rPr lang="hr-HR" dirty="0" smtClean="0">
                <a:latin typeface="+mj-lt"/>
              </a:rPr>
              <a:t>grali.com</a:t>
            </a:r>
          </a:p>
          <a:p>
            <a:r>
              <a:rPr lang="en-US" dirty="0" smtClean="0">
                <a:latin typeface="+mj-lt"/>
              </a:rPr>
              <a:t>@</a:t>
            </a:r>
            <a:r>
              <a:rPr lang="en-US" dirty="0" err="1">
                <a:latin typeface="+mj-lt"/>
              </a:rPr>
              <a:t>igrali</a:t>
            </a:r>
            <a:r>
              <a:rPr lang="en-US" dirty="0">
                <a:latin typeface="+mj-lt"/>
              </a:rPr>
              <a:t>			 </a:t>
            </a:r>
            <a:r>
              <a:rPr lang="en-US" dirty="0" smtClean="0">
                <a:latin typeface="+mj-lt"/>
              </a:rPr>
              <a:t>        Demos</a:t>
            </a:r>
            <a:r>
              <a:rPr lang="en-US" dirty="0">
                <a:latin typeface="+mj-lt"/>
              </a:rPr>
              <a:t>: </a:t>
            </a:r>
            <a:r>
              <a:rPr lang="en-US" dirty="0" smtClean="0">
                <a:latin typeface="+mj-lt"/>
              </a:rPr>
              <a:t>github.com/</a:t>
            </a:r>
            <a:r>
              <a:rPr lang="en-US" dirty="0" err="1" smtClean="0">
                <a:latin typeface="+mj-lt"/>
              </a:rPr>
              <a:t>igrali</a:t>
            </a:r>
            <a:r>
              <a:rPr lang="en-US" dirty="0" smtClean="0">
                <a:latin typeface="+mj-lt"/>
              </a:rPr>
              <a:t>/ATD9</a:t>
            </a:r>
            <a:endParaRPr lang="en-US" dirty="0">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5877" y="4813218"/>
            <a:ext cx="937281" cy="393253"/>
          </a:xfrm>
          <a:prstGeom prst="rect">
            <a:avLst/>
          </a:prstGeom>
        </p:spPr>
      </p:pic>
    </p:spTree>
    <p:extLst>
      <p:ext uri="{BB962C8B-B14F-4D97-AF65-F5344CB8AC3E}">
        <p14:creationId xmlns:p14="http://schemas.microsoft.com/office/powerpoint/2010/main" val="39366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moxa7a.blu.livefilestore.com/y2mPyu9k4R_Lqen6u1dJuCQm7P8Uo8RzZJwkSpIh1RqphMIm3p9AACvq0-ZCGk2qHt3Ju31SMy2zHLKzmq7f1oV-SnN1D_UdeAt1YVh1HnaPPsq1_R9OZZh3bo9sv7sZvCw/WP_20130711_14_09_14_Pro__highres.jpg?psid=1"/>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0" y="1"/>
            <a:ext cx="12436475" cy="70180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4310743" y="4506686"/>
            <a:ext cx="927463" cy="613954"/>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0" y="1"/>
            <a:ext cx="12436475" cy="7719480"/>
          </a:xfrm>
          <a:prstGeom prst="rect">
            <a:avLst/>
          </a:prstGeom>
        </p:spPr>
      </p:pic>
    </p:spTree>
    <p:extLst>
      <p:ext uri="{BB962C8B-B14F-4D97-AF65-F5344CB8AC3E}">
        <p14:creationId xmlns:p14="http://schemas.microsoft.com/office/powerpoint/2010/main" val="3131866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Microsoft </a:t>
            </a:r>
            <a:r>
              <a:rPr lang="en-US" sz="700" dirty="0">
                <a:gradFill>
                  <a:gsLst>
                    <a:gs pos="0">
                      <a:srgbClr val="FFFFFF"/>
                    </a:gs>
                    <a:gs pos="100000">
                      <a:srgbClr val="FFFFFF"/>
                    </a:gs>
                  </a:gsLst>
                  <a:lin ang="5400000" scaled="0"/>
                </a:gradFill>
                <a:cs typeface="Segoe UI" pitchFamily="34" charset="0"/>
              </a:rPr>
              <a:t>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5057452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Dobar hardver </a:t>
            </a:r>
            <a:r>
              <a:rPr lang="en-US" dirty="0" smtClean="0"/>
              <a:t>= problem </a:t>
            </a:r>
            <a:r>
              <a:rPr lang="en-US" dirty="0" err="1" smtClean="0"/>
              <a:t>za</a:t>
            </a:r>
            <a:r>
              <a:rPr lang="en-US" dirty="0" smtClean="0"/>
              <a:t> </a:t>
            </a:r>
            <a:r>
              <a:rPr lang="en-US" dirty="0" err="1" smtClean="0"/>
              <a:t>developere</a:t>
            </a:r>
            <a:r>
              <a:rPr lang="en-US" dirty="0" smtClean="0"/>
              <a:t>?</a:t>
            </a:r>
            <a:br>
              <a:rPr lang="en-US" dirty="0" smtClean="0"/>
            </a:br>
            <a:r>
              <a:rPr lang="en-US" dirty="0"/>
              <a:t/>
            </a:r>
            <a:br>
              <a:rPr lang="en-US" dirty="0"/>
            </a:br>
            <a:r>
              <a:rPr lang="en-US" sz="4600" dirty="0" smtClean="0"/>
              <a:t>Problem </a:t>
            </a:r>
            <a:r>
              <a:rPr lang="en-US" sz="4600" dirty="0" err="1" smtClean="0"/>
              <a:t>memorije</a:t>
            </a:r>
            <a:r>
              <a:rPr lang="en-US" sz="4600" dirty="0" smtClean="0"/>
              <a:t/>
            </a:r>
            <a:br>
              <a:rPr lang="en-US" sz="4600" dirty="0" smtClean="0"/>
            </a:br>
            <a:r>
              <a:rPr lang="en-US" sz="4600" dirty="0" err="1" smtClean="0"/>
              <a:t>Performanse</a:t>
            </a:r>
            <a:r>
              <a:rPr lang="en-US" sz="4600" dirty="0" smtClean="0"/>
              <a:t/>
            </a:r>
            <a:br>
              <a:rPr lang="en-US" sz="4600" dirty="0" smtClean="0"/>
            </a:br>
            <a:r>
              <a:rPr lang="en-US" sz="4600" dirty="0" err="1" smtClean="0"/>
              <a:t>Potrebna</a:t>
            </a:r>
            <a:r>
              <a:rPr lang="en-US" sz="4600" dirty="0" smtClean="0"/>
              <a:t> </a:t>
            </a:r>
            <a:r>
              <a:rPr lang="en-US" sz="4600" dirty="0" err="1" smtClean="0"/>
              <a:t>dodatna</a:t>
            </a:r>
            <a:r>
              <a:rPr lang="en-US" sz="4600" dirty="0" smtClean="0"/>
              <a:t> </a:t>
            </a:r>
            <a:r>
              <a:rPr lang="en-US" sz="4600" dirty="0" err="1" smtClean="0"/>
              <a:t>znanja</a:t>
            </a:r>
            <a:r>
              <a:rPr lang="en-US" sz="4600" dirty="0" smtClean="0"/>
              <a:t/>
            </a:r>
            <a:br>
              <a:rPr lang="en-US" sz="4600" dirty="0" smtClean="0"/>
            </a:br>
            <a:r>
              <a:rPr lang="en-US" sz="4600" dirty="0"/>
              <a:t/>
            </a:r>
            <a:br>
              <a:rPr lang="en-US" sz="4600" dirty="0"/>
            </a:br>
            <a:r>
              <a:rPr lang="en-US" sz="4600" dirty="0" err="1" smtClean="0"/>
              <a:t>Treba</a:t>
            </a:r>
            <a:r>
              <a:rPr lang="en-US" sz="4600" dirty="0" smtClean="0"/>
              <a:t> li </a:t>
            </a:r>
            <a:r>
              <a:rPr lang="en-US" sz="4600" dirty="0" err="1" smtClean="0"/>
              <a:t>vam</a:t>
            </a:r>
            <a:r>
              <a:rPr lang="en-US" sz="4600" dirty="0" smtClean="0"/>
              <a:t> to </a:t>
            </a:r>
            <a:r>
              <a:rPr lang="en-US" sz="4600" dirty="0" err="1" smtClean="0"/>
              <a:t>sve</a:t>
            </a:r>
            <a:r>
              <a:rPr lang="en-US" sz="4600" dirty="0" smtClean="0"/>
              <a:t> </a:t>
            </a:r>
            <a:r>
              <a:rPr lang="en-US" sz="4600" dirty="0" err="1" smtClean="0"/>
              <a:t>zapravo</a:t>
            </a:r>
            <a:r>
              <a:rPr lang="en-US" sz="4600" dirty="0"/>
              <a:t>?</a:t>
            </a:r>
          </a:p>
        </p:txBody>
      </p:sp>
    </p:spTree>
    <p:extLst>
      <p:ext uri="{BB962C8B-B14F-4D97-AF65-F5344CB8AC3E}">
        <p14:creationId xmlns:p14="http://schemas.microsoft.com/office/powerpoint/2010/main" val="204392321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Nokia Imaging SDK</a:t>
            </a:r>
            <a:endParaRPr lang="en-US" dirty="0"/>
          </a:p>
        </p:txBody>
      </p:sp>
      <p:sp>
        <p:nvSpPr>
          <p:cNvPr id="7" name="Text Placeholder 6"/>
          <p:cNvSpPr>
            <a:spLocks noGrp="1"/>
          </p:cNvSpPr>
          <p:nvPr>
            <p:ph type="body" sz="quarter" idx="13"/>
          </p:nvPr>
        </p:nvSpPr>
        <p:spPr/>
        <p:txBody>
          <a:bodyPr/>
          <a:lstStyle/>
          <a:p>
            <a:pPr marL="0" indent="0">
              <a:buNone/>
            </a:pPr>
            <a:r>
              <a:rPr lang="en-US" dirty="0" err="1" smtClean="0"/>
              <a:t>Nativna</a:t>
            </a:r>
            <a:r>
              <a:rPr lang="en-US" dirty="0" smtClean="0"/>
              <a:t> C++ </a:t>
            </a:r>
            <a:r>
              <a:rPr lang="en-US" dirty="0" err="1" smtClean="0"/>
              <a:t>biblioteka</a:t>
            </a:r>
            <a:r>
              <a:rPr lang="hr-HR" dirty="0" smtClean="0"/>
              <a:t> – v1.0</a:t>
            </a:r>
            <a:endParaRPr lang="en-US" dirty="0" smtClean="0"/>
          </a:p>
          <a:p>
            <a:pPr marL="0" indent="0">
              <a:buNone/>
            </a:pPr>
            <a:r>
              <a:rPr lang="en-US" dirty="0" smtClean="0"/>
              <a:t>C#, VB </a:t>
            </a:r>
            <a:r>
              <a:rPr lang="en-US" dirty="0" err="1" smtClean="0"/>
              <a:t>i</a:t>
            </a:r>
            <a:r>
              <a:rPr lang="en-US" dirty="0" smtClean="0"/>
              <a:t> C++ Windows Phone </a:t>
            </a:r>
            <a:r>
              <a:rPr lang="en-US" dirty="0" err="1" smtClean="0"/>
              <a:t>aplikacije</a:t>
            </a:r>
            <a:endParaRPr lang="en-US" dirty="0" smtClean="0"/>
          </a:p>
          <a:p>
            <a:pPr marL="0" indent="0">
              <a:buNone/>
            </a:pPr>
            <a:r>
              <a:rPr lang="en-US" dirty="0" smtClean="0"/>
              <a:t>50+ </a:t>
            </a:r>
            <a:r>
              <a:rPr lang="en-US" dirty="0" err="1" smtClean="0"/>
              <a:t>filtera</a:t>
            </a:r>
            <a:r>
              <a:rPr lang="en-US" dirty="0" smtClean="0"/>
              <a:t> </a:t>
            </a:r>
            <a:r>
              <a:rPr lang="en-US" dirty="0" err="1" smtClean="0"/>
              <a:t>i</a:t>
            </a:r>
            <a:r>
              <a:rPr lang="en-US" dirty="0" smtClean="0"/>
              <a:t> </a:t>
            </a:r>
            <a:r>
              <a:rPr lang="en-US" dirty="0" err="1" smtClean="0"/>
              <a:t>efekata</a:t>
            </a:r>
            <a:endParaRPr lang="en-US" dirty="0" smtClean="0"/>
          </a:p>
          <a:p>
            <a:pPr marL="0" indent="0">
              <a:buNone/>
            </a:pPr>
            <a:r>
              <a:rPr lang="en-US" dirty="0" smtClean="0"/>
              <a:t>UI </a:t>
            </a:r>
            <a:r>
              <a:rPr lang="en-US" dirty="0" err="1" smtClean="0"/>
              <a:t>kakav</a:t>
            </a:r>
            <a:r>
              <a:rPr lang="en-US" dirty="0" smtClean="0"/>
              <a:t> god </a:t>
            </a:r>
            <a:r>
              <a:rPr lang="en-US" dirty="0" err="1" smtClean="0"/>
              <a:t>po</a:t>
            </a:r>
            <a:r>
              <a:rPr lang="hr-HR" dirty="0" smtClean="0"/>
              <a:t>želite</a:t>
            </a:r>
          </a:p>
          <a:p>
            <a:pPr marL="0" indent="0">
              <a:buNone/>
            </a:pPr>
            <a:r>
              <a:rPr lang="hr-HR" dirty="0" smtClean="0"/>
              <a:t>Besplatno!</a:t>
            </a:r>
            <a:endParaRPr lang="en-US" dirty="0" smtClean="0"/>
          </a:p>
        </p:txBody>
      </p:sp>
    </p:spTree>
    <p:extLst>
      <p:ext uri="{BB962C8B-B14F-4D97-AF65-F5344CB8AC3E}">
        <p14:creationId xmlns:p14="http://schemas.microsoft.com/office/powerpoint/2010/main" val="313363311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Cool aplikacije</a:t>
            </a:r>
            <a:endParaRPr lang="en-US" dirty="0"/>
          </a:p>
        </p:txBody>
      </p:sp>
      <p:pic>
        <p:nvPicPr>
          <p:cNvPr id="4" name="Picture 3"/>
          <p:cNvPicPr>
            <a:picLocks noChangeAspect="1"/>
          </p:cNvPicPr>
          <p:nvPr/>
        </p:nvPicPr>
        <p:blipFill rotWithShape="1">
          <a:blip r:embed="rId2"/>
          <a:srcRect r="74"/>
          <a:stretch/>
        </p:blipFill>
        <p:spPr>
          <a:xfrm>
            <a:off x="1984374" y="1890712"/>
            <a:ext cx="8543925" cy="3695700"/>
          </a:xfrm>
          <a:prstGeom prst="rect">
            <a:avLst/>
          </a:prstGeom>
        </p:spPr>
      </p:pic>
      <p:sp>
        <p:nvSpPr>
          <p:cNvPr id="5" name="Rectangle 4"/>
          <p:cNvSpPr/>
          <p:nvPr/>
        </p:nvSpPr>
        <p:spPr>
          <a:xfrm>
            <a:off x="9066576" y="6533595"/>
            <a:ext cx="3473767" cy="646331"/>
          </a:xfrm>
          <a:prstGeom prst="rect">
            <a:avLst/>
          </a:prstGeom>
        </p:spPr>
        <p:txBody>
          <a:bodyPr wrap="square">
            <a:spAutoFit/>
          </a:bodyPr>
          <a:lstStyle/>
          <a:p>
            <a:r>
              <a:rPr lang="en-US" dirty="0">
                <a:hlinkClick r:id="rId3"/>
              </a:rPr>
              <a:t>http://</a:t>
            </a:r>
            <a:r>
              <a:rPr lang="en-US" dirty="0" smtClean="0">
                <a:hlinkClick r:id="rId3"/>
              </a:rPr>
              <a:t>bit.ly/NokiaImagingApps</a:t>
            </a:r>
            <a:endParaRPr lang="hr-HR" dirty="0"/>
          </a:p>
          <a:p>
            <a:endParaRPr lang="hr-HR" dirty="0" smtClean="0"/>
          </a:p>
        </p:txBody>
      </p:sp>
    </p:spTree>
    <p:extLst>
      <p:ext uri="{BB962C8B-B14F-4D97-AF65-F5344CB8AC3E}">
        <p14:creationId xmlns:p14="http://schemas.microsoft.com/office/powerpoint/2010/main" val="35579335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Filteri i efekti</a:t>
            </a:r>
            <a:endParaRPr lang="en-US" dirty="0"/>
          </a:p>
        </p:txBody>
      </p:sp>
      <p:pic>
        <p:nvPicPr>
          <p:cNvPr id="4" name="Picture 3"/>
          <p:cNvPicPr>
            <a:picLocks noChangeAspect="1"/>
          </p:cNvPicPr>
          <p:nvPr/>
        </p:nvPicPr>
        <p:blipFill>
          <a:blip r:embed="rId2"/>
          <a:stretch>
            <a:fillRect/>
          </a:stretch>
        </p:blipFill>
        <p:spPr>
          <a:xfrm>
            <a:off x="398053" y="1257762"/>
            <a:ext cx="11520697" cy="5456545"/>
          </a:xfrm>
          <a:prstGeom prst="rect">
            <a:avLst/>
          </a:prstGeom>
        </p:spPr>
      </p:pic>
    </p:spTree>
    <p:extLst>
      <p:ext uri="{BB962C8B-B14F-4D97-AF65-F5344CB8AC3E}">
        <p14:creationId xmlns:p14="http://schemas.microsoft.com/office/powerpoint/2010/main" val="220885439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Filteri i efekti</a:t>
            </a:r>
            <a:endParaRPr lang="en-US" dirty="0"/>
          </a:p>
        </p:txBody>
      </p:sp>
      <p:pic>
        <p:nvPicPr>
          <p:cNvPr id="4" name="Picture 3"/>
          <p:cNvPicPr>
            <a:picLocks noChangeAspect="1"/>
          </p:cNvPicPr>
          <p:nvPr/>
        </p:nvPicPr>
        <p:blipFill>
          <a:blip r:embed="rId2"/>
          <a:stretch>
            <a:fillRect/>
          </a:stretch>
        </p:blipFill>
        <p:spPr>
          <a:xfrm>
            <a:off x="393292" y="1257764"/>
            <a:ext cx="11572286" cy="5463363"/>
          </a:xfrm>
          <a:prstGeom prst="rect">
            <a:avLst/>
          </a:prstGeom>
        </p:spPr>
      </p:pic>
    </p:spTree>
    <p:extLst>
      <p:ext uri="{BB962C8B-B14F-4D97-AF65-F5344CB8AC3E}">
        <p14:creationId xmlns:p14="http://schemas.microsoft.com/office/powerpoint/2010/main" val="26222837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loud and Enterprise Template July 2013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C98578CE-F1E0-4AB0-9747-6285B918F424}" vid="{130B7122-A3FF-4234-A365-4AC9505014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4EE576195D844D99E124BF75129AE2" ma:contentTypeVersion="0" ma:contentTypeDescription="Create a new document." ma:contentTypeScope="" ma:versionID="47e6058a989604ede8c9c2da07c137e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ED27CE94-B6F1-4A03-BE66-D7C2650C8E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ATD9</Template>
  <TotalTime>1586</TotalTime>
  <Words>693</Words>
  <Application>Microsoft Office PowerPoint</Application>
  <PresentationFormat>Custom</PresentationFormat>
  <Paragraphs>196</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Segoe Pro Light</vt:lpstr>
      <vt:lpstr>Segoe UI</vt:lpstr>
      <vt:lpstr>Segoe UI Light</vt:lpstr>
      <vt:lpstr>Wingdings</vt:lpstr>
      <vt:lpstr>Cloud and Enterprise Template July 20131</vt:lpstr>
      <vt:lpstr>Nokia Imaging SDK Kako napraviti čuda sa slikama u Windows Phone aplikacijama </vt:lpstr>
      <vt:lpstr>Za početak...</vt:lpstr>
      <vt:lpstr>PowerPoint Presentation</vt:lpstr>
      <vt:lpstr>PowerPoint Presentation</vt:lpstr>
      <vt:lpstr>Dobar hardver = problem za developere?  Problem memorije Performanse Potrebna dodatna znanja  Treba li vam to sve zapravo?</vt:lpstr>
      <vt:lpstr>Nokia Imaging SDK</vt:lpstr>
      <vt:lpstr>Cool aplikacije</vt:lpstr>
      <vt:lpstr>Filteri i efekti</vt:lpstr>
      <vt:lpstr>Filteri i efekti</vt:lpstr>
      <vt:lpstr>Filteri i efekti</vt:lpstr>
      <vt:lpstr>4 demo aplikacije</vt:lpstr>
      <vt:lpstr>RAJPEG</vt:lpstr>
      <vt:lpstr>Memorija</vt:lpstr>
      <vt:lpstr>Memorija</vt:lpstr>
      <vt:lpstr>Memorija</vt:lpstr>
      <vt:lpstr>PowerPoint Presentation</vt:lpstr>
      <vt:lpstr>Gdje i kako početi s Nokia Imaging SDK-om?</vt:lpstr>
      <vt:lpstr>Za početak</vt:lpstr>
      <vt:lpstr>Što je novo u v1.0?</vt:lpstr>
      <vt:lpstr>Arhitektura</vt:lpstr>
      <vt:lpstr>Primjer</vt:lpstr>
      <vt:lpstr>PowerPoint Presentation</vt:lpstr>
      <vt:lpstr>ImageSource implementacije</vt:lpstr>
      <vt:lpstr>Effect implementacije</vt:lpstr>
      <vt:lpstr>Ulančavanje filtera</vt:lpstr>
      <vt:lpstr>ChromaKey</vt:lpstr>
      <vt:lpstr>Will it blend?</vt:lpstr>
      <vt:lpstr>PowerPoint Presentation</vt:lpstr>
      <vt:lpstr>Renderer implementacije</vt:lpstr>
      <vt:lpstr>Izmjena parametara filtra?  Da, skoro uvijek…</vt:lpstr>
      <vt:lpstr>Izmjena parametara</vt:lpstr>
      <vt:lpstr>Natrag u red</vt:lpstr>
      <vt:lpstr>PowerPoint Presentation</vt:lpstr>
      <vt:lpstr>Custom implementacija</vt:lpstr>
      <vt:lpstr>PowerPoint Presentation</vt:lpstr>
      <vt:lpstr>Osnovni koraci</vt:lpstr>
      <vt:lpstr>Tips &amp; tricks</vt:lpstr>
      <vt:lpstr>... i za kraj...</vt:lpstr>
      <vt:lpstr>Thank you</vt:lpstr>
      <vt:lpstr>PowerPoint Presentation</vt:lpstr>
    </vt:vector>
  </TitlesOfParts>
  <Manager>Ron Sasaki</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here</dc:title>
  <dc:creator>Igor Ralic</dc:creator>
  <cp:keywords>MSVID, Brand Guidelines, Branding, Internal Group, cornerstone tile, Visual Identity, grid</cp:keywords>
  <cp:lastModifiedBy>Igor Ralic</cp:lastModifiedBy>
  <cp:revision>64</cp:revision>
  <dcterms:created xsi:type="dcterms:W3CDTF">2013-11-30T16:45:53Z</dcterms:created>
  <dcterms:modified xsi:type="dcterms:W3CDTF">2013-12-04T00:18:23Z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0x010100564EE576195D844D99E124BF75129AE2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